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79" r:id="rId4"/>
    <p:sldId id="260" r:id="rId5"/>
    <p:sldId id="261" r:id="rId6"/>
    <p:sldId id="262" r:id="rId7"/>
    <p:sldId id="263" r:id="rId8"/>
    <p:sldId id="264" r:id="rId9"/>
    <p:sldId id="265" r:id="rId10"/>
    <p:sldId id="266" r:id="rId11"/>
    <p:sldId id="267" r:id="rId12"/>
    <p:sldId id="269"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fld>
            <a:endParaRPr lang="en-US"/>
          </a:p>
        </p:txBody>
      </p:sp>
      <p:sp>
        <p:nvSpPr>
          <p:cNvPr id="2" name="Title 1"/>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24338" y="1255172"/>
            <a:ext cx="9297346" cy="1050707"/>
          </a:xfrm>
        </p:spPr>
        <p:txBody>
          <a:bodyPr anchor="b"/>
          <a:lstStyle/>
          <a:p>
            <a:r>
              <a:rPr lang="en-US" dirty="0"/>
              <a:t>Click to edit Master title style</a:t>
            </a:r>
            <a:endParaRPr lang="en-US" dirty="0"/>
          </a:p>
        </p:txBody>
      </p:sp>
      <p:sp>
        <p:nvSpPr>
          <p:cNvPr id="3" name="Vertical Text Placeholder 2"/>
          <p:cNvSpPr>
            <a:spLocks noGrp="1"/>
          </p:cNvSpPr>
          <p:nvPr>
            <p:ph type="body" orient="vert" idx="1"/>
          </p:nvPr>
        </p:nvSpPr>
        <p:spPr>
          <a:xfrm>
            <a:off x="1624338" y="2419468"/>
            <a:ext cx="9297346" cy="3254356"/>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6961" y="1414196"/>
            <a:ext cx="1817441" cy="4100602"/>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1346042" y="1414196"/>
            <a:ext cx="7780919" cy="4100602"/>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7736193-EDE3-4BB5-AE5F-E6E5472AB8B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endParaRPr lang="en-US" dirty="0"/>
          </a:p>
        </p:txBody>
      </p:sp>
      <p:sp>
        <p:nvSpPr>
          <p:cNvPr id="3" name="Text Placeholder 2"/>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15817" y="1272209"/>
            <a:ext cx="9164725" cy="1033670"/>
          </a:xfrm>
        </p:spPr>
        <p:txBody>
          <a:bodyPr anchor="b"/>
          <a:lstStyle/>
          <a:p>
            <a:r>
              <a:rPr lang="en-US" dirty="0"/>
              <a:t>Click to edit Master title style</a:t>
            </a:r>
            <a:endParaRPr lang="en-US" dirty="0"/>
          </a:p>
        </p:txBody>
      </p:sp>
      <p:sp>
        <p:nvSpPr>
          <p:cNvPr id="3" name="Content Placeholder 2"/>
          <p:cNvSpPr>
            <a:spLocks noGrp="1"/>
          </p:cNvSpPr>
          <p:nvPr>
            <p:ph sz="half" idx="1"/>
          </p:nvPr>
        </p:nvSpPr>
        <p:spPr>
          <a:xfrm>
            <a:off x="1615817" y="2425148"/>
            <a:ext cx="4188635" cy="3160643"/>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371355" y="2425148"/>
            <a:ext cx="4188635" cy="316064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E7736193-EDE3-4BB5-AE5F-E6E5472AB8B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7442" y="600817"/>
            <a:ext cx="10079497" cy="1168706"/>
          </a:xfrm>
        </p:spPr>
        <p:txBody>
          <a:bodyPr anchor="b"/>
          <a:lstStyle/>
          <a:p>
            <a:r>
              <a:rPr lang="en-US" dirty="0"/>
              <a:t>Click to edit Master title style</a:t>
            </a:r>
            <a:endParaRPr lang="en-US" dirty="0"/>
          </a:p>
        </p:txBody>
      </p:sp>
      <p:sp>
        <p:nvSpPr>
          <p:cNvPr id="3" name="Text Placeholder 2"/>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017442" y="2777279"/>
            <a:ext cx="4599587" cy="327693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497352" y="2777279"/>
            <a:ext cx="4599588" cy="327693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E7736193-EDE3-4BB5-AE5F-E6E5472AB8B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2C9B9-B4B7-45CC-A7EB-16F8BADE9045}" type="slidenum">
              <a:rPr lang="en-US" smtClean="0"/>
            </a:fld>
            <a:endParaRPr lang="en-US"/>
          </a:p>
        </p:txBody>
      </p:sp>
      <p:cxnSp>
        <p:nvCxnSpPr>
          <p:cNvPr id="13" name="Straight Connector 12"/>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7736193-EDE3-4BB5-AE5F-E6E5472AB8B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36193-EDE3-4BB5-AE5F-E6E5472AB8B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2C9B9-B4B7-45CC-A7EB-16F8BADE904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endParaRPr lang="en-US" dirty="0"/>
          </a:p>
        </p:txBody>
      </p:sp>
      <p:sp>
        <p:nvSpPr>
          <p:cNvPr id="3" name="Content Placeholder 2"/>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E7736193-EDE3-4BB5-AE5F-E6E5472AB8B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fld>
            <a:endParaRPr lang="en-US"/>
          </a:p>
        </p:txBody>
      </p:sp>
      <p:sp>
        <p:nvSpPr>
          <p:cNvPr id="11" name="Rectangle 10"/>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endParaRPr lang="en-US" dirty="0"/>
          </a:p>
        </p:txBody>
      </p:sp>
      <p:sp useBgFill="1">
        <p:nvSpPr>
          <p:cNvPr id="3" name="Picture Placeholder 2"/>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E7736193-EDE3-4BB5-AE5F-E6E5472AB8B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fld>
            <a:endParaRPr lang="en-US"/>
          </a:p>
        </p:txBody>
      </p:sp>
      <p:sp>
        <p:nvSpPr>
          <p:cNvPr id="9" name="Rectangle 8"/>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endParaRPr lang="en-US" dirty="0"/>
          </a:p>
        </p:txBody>
      </p:sp>
      <p:sp>
        <p:nvSpPr>
          <p:cNvPr id="3" name="Text Placeholder 2"/>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fld>
            <a:endParaRPr lang="en-US"/>
          </a:p>
        </p:txBody>
      </p:sp>
      <p:sp>
        <p:nvSpPr>
          <p:cNvPr id="5" name="Footer Placeholder 4"/>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fld>
            <a:endParaRPr lang="en-US"/>
          </a:p>
        </p:txBody>
      </p:sp>
      <p:sp>
        <p:nvSpPr>
          <p:cNvPr id="8" name="Rectangle 7"/>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alphaModFix amt="50000"/>
          </a:blip>
          <a:srcRect l="17192" r="-184" b="6250"/>
          <a:stretch>
            <a:fillRect/>
          </a:stretch>
        </p:blipFill>
        <p:spPr>
          <a:xfrm>
            <a:off x="0" y="0"/>
            <a:ext cx="12192000" cy="7770495"/>
          </a:xfrm>
          <a:prstGeom prst="rect">
            <a:avLst/>
          </a:prstGeom>
        </p:spPr>
      </p:pic>
      <p:sp>
        <p:nvSpPr>
          <p:cNvPr id="2" name="Title 1"/>
          <p:cNvSpPr>
            <a:spLocks noGrp="1"/>
          </p:cNvSpPr>
          <p:nvPr>
            <p:ph type="ctrTitle"/>
          </p:nvPr>
        </p:nvSpPr>
        <p:spPr>
          <a:xfrm>
            <a:off x="4808855" y="1428750"/>
            <a:ext cx="6778625" cy="1774825"/>
          </a:xfrm>
          <a:noFill/>
        </p:spPr>
        <p:txBody>
          <a:bodyPr vert="horz" lIns="91440" tIns="45720" rIns="91440" bIns="45720" rtlCol="0" anchor="b">
            <a:normAutofit/>
          </a:bodyPr>
          <a:lstStyle/>
          <a:p>
            <a:r>
              <a:rPr lang="en-US" sz="4000" b="1" kern="1200" cap="all" spc="500" baseline="0">
                <a:solidFill>
                  <a:schemeClr val="accent1">
                    <a:lumMod val="60000"/>
                    <a:lumOff val="40000"/>
                  </a:schemeClr>
                </a:solidFill>
                <a:latin typeface="+mj-lt"/>
                <a:ea typeface="+mj-ea"/>
                <a:cs typeface="+mj-cs"/>
              </a:rPr>
              <a:t>Automatic Image Captioning system</a:t>
            </a:r>
            <a:endParaRPr lang="en-US" sz="4000" b="1" kern="1200" cap="all" spc="500" baseline="0">
              <a:solidFill>
                <a:schemeClr val="accent1">
                  <a:lumMod val="60000"/>
                  <a:lumOff val="40000"/>
                </a:schemeClr>
              </a:solidFill>
              <a:latin typeface="+mj-lt"/>
              <a:ea typeface="+mj-ea"/>
              <a:cs typeface="+mj-cs"/>
            </a:endParaRPr>
          </a:p>
        </p:txBody>
      </p:sp>
      <p:sp>
        <p:nvSpPr>
          <p:cNvPr id="16" name="Freeform: Shape 15"/>
          <p:cNvSpPr>
            <a:spLocks noGrp="1" noRot="1" noChangeAspect="1" noMove="1" noResize="1" noEditPoints="1" noAdjustHandles="1" noChangeArrowheads="1" noChangeShapeType="1" noTextEdit="1"/>
          </p:cNvSpPr>
          <p:nvPr/>
        </p:nvSpPr>
        <p:spPr>
          <a:xfrm rot="10800000" flipH="1" flipV="1">
            <a:off x="933450" y="931545"/>
            <a:ext cx="6779260" cy="5982335"/>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1" fmla="*/ 3239761 w 4172596"/>
              <a:gd name="connsiteY0-2" fmla="*/ 1934392 h 4952999"/>
              <a:gd name="connsiteX1-3" fmla="*/ 4172596 w 4172596"/>
              <a:gd name="connsiteY1-4" fmla="*/ 1934392 h 4952999"/>
              <a:gd name="connsiteX2-5" fmla="*/ 4172596 w 4172596"/>
              <a:gd name="connsiteY2-6" fmla="*/ 4952999 h 4952999"/>
              <a:gd name="connsiteX3-7" fmla="*/ 0 w 4172596"/>
              <a:gd name="connsiteY3-8" fmla="*/ 4952999 h 4952999"/>
              <a:gd name="connsiteX4-9" fmla="*/ 0 w 4172596"/>
              <a:gd name="connsiteY4-10" fmla="*/ 0 h 4952999"/>
              <a:gd name="connsiteX5-11" fmla="*/ 4172596 w 4172596"/>
              <a:gd name="connsiteY5-12" fmla="*/ 0 h 4952999"/>
              <a:gd name="connsiteX6-13" fmla="*/ 4172596 w 4172596"/>
              <a:gd name="connsiteY6-14" fmla="*/ 342900 h 4952999"/>
              <a:gd name="connsiteX7-15" fmla="*/ 3239761 w 4172596"/>
              <a:gd name="connsiteY7-16" fmla="*/ 342900 h 4952999"/>
              <a:gd name="connsiteX8" fmla="*/ 3331201 w 4172596"/>
              <a:gd name="connsiteY8" fmla="*/ 2025832 h 4952999"/>
              <a:gd name="connsiteX0-17" fmla="*/ 3239761 w 4172596"/>
              <a:gd name="connsiteY0-18" fmla="*/ 1934392 h 4952999"/>
              <a:gd name="connsiteX1-19" fmla="*/ 4172596 w 4172596"/>
              <a:gd name="connsiteY1-20" fmla="*/ 1934392 h 4952999"/>
              <a:gd name="connsiteX2-21" fmla="*/ 4172596 w 4172596"/>
              <a:gd name="connsiteY2-22" fmla="*/ 4952999 h 4952999"/>
              <a:gd name="connsiteX3-23" fmla="*/ 0 w 4172596"/>
              <a:gd name="connsiteY3-24" fmla="*/ 4952999 h 4952999"/>
              <a:gd name="connsiteX4-25" fmla="*/ 0 w 4172596"/>
              <a:gd name="connsiteY4-26" fmla="*/ 0 h 4952999"/>
              <a:gd name="connsiteX5-27" fmla="*/ 4172596 w 4172596"/>
              <a:gd name="connsiteY5-28" fmla="*/ 0 h 4952999"/>
              <a:gd name="connsiteX6-29" fmla="*/ 4172596 w 4172596"/>
              <a:gd name="connsiteY6-30" fmla="*/ 342900 h 4952999"/>
              <a:gd name="connsiteX7-31" fmla="*/ 3239761 w 4172596"/>
              <a:gd name="connsiteY7-32" fmla="*/ 342900 h 4952999"/>
              <a:gd name="connsiteX0-33" fmla="*/ 4172596 w 4172596"/>
              <a:gd name="connsiteY0-34" fmla="*/ 1934392 h 4952999"/>
              <a:gd name="connsiteX1-35" fmla="*/ 4172596 w 4172596"/>
              <a:gd name="connsiteY1-36" fmla="*/ 4952999 h 4952999"/>
              <a:gd name="connsiteX2-37" fmla="*/ 0 w 4172596"/>
              <a:gd name="connsiteY2-38" fmla="*/ 4952999 h 4952999"/>
              <a:gd name="connsiteX3-39" fmla="*/ 0 w 4172596"/>
              <a:gd name="connsiteY3-40" fmla="*/ 0 h 4952999"/>
              <a:gd name="connsiteX4-41" fmla="*/ 4172596 w 4172596"/>
              <a:gd name="connsiteY4-42" fmla="*/ 0 h 4952999"/>
              <a:gd name="connsiteX5-43" fmla="*/ 4172596 w 4172596"/>
              <a:gd name="connsiteY5-44" fmla="*/ 342900 h 4952999"/>
              <a:gd name="connsiteX6-45" fmla="*/ 3239761 w 4172596"/>
              <a:gd name="connsiteY6-46" fmla="*/ 342900 h 4952999"/>
              <a:gd name="connsiteX0-47" fmla="*/ 4172596 w 4172596"/>
              <a:gd name="connsiteY0-48" fmla="*/ 1934392 h 4952999"/>
              <a:gd name="connsiteX1-49" fmla="*/ 4172596 w 4172596"/>
              <a:gd name="connsiteY1-50" fmla="*/ 4952999 h 4952999"/>
              <a:gd name="connsiteX2-51" fmla="*/ 0 w 4172596"/>
              <a:gd name="connsiteY2-52" fmla="*/ 4952999 h 4952999"/>
              <a:gd name="connsiteX3-53" fmla="*/ 0 w 4172596"/>
              <a:gd name="connsiteY3-54" fmla="*/ 0 h 4952999"/>
              <a:gd name="connsiteX4-55" fmla="*/ 4172596 w 4172596"/>
              <a:gd name="connsiteY4-56" fmla="*/ 0 h 4952999"/>
              <a:gd name="connsiteX5-57" fmla="*/ 4172596 w 4172596"/>
              <a:gd name="connsiteY5-58" fmla="*/ 342900 h 49529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srcRect t="13234" b="30430"/>
          <a:stretch>
            <a:fillRect/>
          </a:stretch>
        </p:blipFill>
        <p:spPr>
          <a:xfrm>
            <a:off x="-148" y="-5291"/>
            <a:ext cx="12192000" cy="6868582"/>
          </a:xfrm>
          <a:prstGeom prst="rect">
            <a:avLst/>
          </a:prstGeom>
        </p:spPr>
      </p:pic>
      <p:sp>
        <p:nvSpPr>
          <p:cNvPr id="12" name="Rectangle 11"/>
          <p:cNvSpPr>
            <a:spLocks noGrp="1" noRot="1" noChangeAspect="1" noMove="1" noResize="1" noEditPoints="1" noAdjustHandles="1" noChangeArrowheads="1" noChangeShapeType="1" noTextEdit="1"/>
          </p:cNvSpPr>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Freeform: Shape 13"/>
          <p:cNvSpPr>
            <a:spLocks noGrp="1" noRot="1" noChangeAspect="1" noMove="1" noResize="1" noEditPoints="1" noAdjustHandles="1" noChangeArrowheads="1" noChangeShapeType="1" noTextEdit="1"/>
          </p:cNvSpPr>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1" fmla="*/ 4905554 w 9985794"/>
              <a:gd name="connsiteY0-2" fmla="*/ 4119525 h 4920343"/>
              <a:gd name="connsiteX1-3" fmla="*/ 4905554 w 9985794"/>
              <a:gd name="connsiteY1-4" fmla="*/ 1451087 h 4920343"/>
              <a:gd name="connsiteX2-5" fmla="*/ 0 w 9985794"/>
              <a:gd name="connsiteY2-6" fmla="*/ 1451087 h 4920343"/>
              <a:gd name="connsiteX3-7" fmla="*/ 0 w 9985794"/>
              <a:gd name="connsiteY3-8" fmla="*/ 0 h 4920343"/>
              <a:gd name="connsiteX4-9" fmla="*/ 9985794 w 9985794"/>
              <a:gd name="connsiteY4-10" fmla="*/ 0 h 4920343"/>
              <a:gd name="connsiteX5-11" fmla="*/ 9985794 w 9985794"/>
              <a:gd name="connsiteY5-12" fmla="*/ 4920343 h 4920343"/>
              <a:gd name="connsiteX6-13" fmla="*/ 0 w 9985794"/>
              <a:gd name="connsiteY6-14" fmla="*/ 4920343 h 4920343"/>
              <a:gd name="connsiteX7-15" fmla="*/ 0 w 9985794"/>
              <a:gd name="connsiteY7-16" fmla="*/ 4119525 h 4920343"/>
              <a:gd name="connsiteX8" fmla="*/ 4996994 w 9985794"/>
              <a:gd name="connsiteY8" fmla="*/ 4210965 h 4920343"/>
              <a:gd name="connsiteX0-17" fmla="*/ 4905554 w 9985794"/>
              <a:gd name="connsiteY0-18" fmla="*/ 4119525 h 4920343"/>
              <a:gd name="connsiteX1-19" fmla="*/ 4905554 w 9985794"/>
              <a:gd name="connsiteY1-20" fmla="*/ 1451087 h 4920343"/>
              <a:gd name="connsiteX2-21" fmla="*/ 0 w 9985794"/>
              <a:gd name="connsiteY2-22" fmla="*/ 1451087 h 4920343"/>
              <a:gd name="connsiteX3-23" fmla="*/ 0 w 9985794"/>
              <a:gd name="connsiteY3-24" fmla="*/ 0 h 4920343"/>
              <a:gd name="connsiteX4-25" fmla="*/ 9985794 w 9985794"/>
              <a:gd name="connsiteY4-26" fmla="*/ 0 h 4920343"/>
              <a:gd name="connsiteX5-27" fmla="*/ 9985794 w 9985794"/>
              <a:gd name="connsiteY5-28" fmla="*/ 4920343 h 4920343"/>
              <a:gd name="connsiteX6-29" fmla="*/ 0 w 9985794"/>
              <a:gd name="connsiteY6-30" fmla="*/ 4920343 h 4920343"/>
              <a:gd name="connsiteX7-31" fmla="*/ 0 w 9985794"/>
              <a:gd name="connsiteY7-32" fmla="*/ 4119525 h 4920343"/>
              <a:gd name="connsiteX0-33" fmla="*/ 4905554 w 9985794"/>
              <a:gd name="connsiteY0-34" fmla="*/ 1451087 h 4920343"/>
              <a:gd name="connsiteX1-35" fmla="*/ 0 w 9985794"/>
              <a:gd name="connsiteY1-36" fmla="*/ 1451087 h 4920343"/>
              <a:gd name="connsiteX2-37" fmla="*/ 0 w 9985794"/>
              <a:gd name="connsiteY2-38" fmla="*/ 0 h 4920343"/>
              <a:gd name="connsiteX3-39" fmla="*/ 9985794 w 9985794"/>
              <a:gd name="connsiteY3-40" fmla="*/ 0 h 4920343"/>
              <a:gd name="connsiteX4-41" fmla="*/ 9985794 w 9985794"/>
              <a:gd name="connsiteY4-42" fmla="*/ 4920343 h 4920343"/>
              <a:gd name="connsiteX5-43" fmla="*/ 0 w 9985794"/>
              <a:gd name="connsiteY5-44" fmla="*/ 4920343 h 4920343"/>
              <a:gd name="connsiteX6-45" fmla="*/ 0 w 9985794"/>
              <a:gd name="connsiteY6-46" fmla="*/ 4119525 h 4920343"/>
              <a:gd name="connsiteX0-47" fmla="*/ 0 w 9985794"/>
              <a:gd name="connsiteY0-48" fmla="*/ 1451087 h 4920343"/>
              <a:gd name="connsiteX1-49" fmla="*/ 0 w 9985794"/>
              <a:gd name="connsiteY1-50" fmla="*/ 0 h 4920343"/>
              <a:gd name="connsiteX2-51" fmla="*/ 9985794 w 9985794"/>
              <a:gd name="connsiteY2-52" fmla="*/ 0 h 4920343"/>
              <a:gd name="connsiteX3-53" fmla="*/ 9985794 w 9985794"/>
              <a:gd name="connsiteY3-54" fmla="*/ 4920343 h 4920343"/>
              <a:gd name="connsiteX4-55" fmla="*/ 0 w 9985794"/>
              <a:gd name="connsiteY4-56" fmla="*/ 4920343 h 4920343"/>
              <a:gd name="connsiteX5-57" fmla="*/ 0 w 9985794"/>
              <a:gd name="connsiteY5-58" fmla="*/ 4119525 h 4920343"/>
              <a:gd name="connsiteX0-59" fmla="*/ 0 w 9989309"/>
              <a:gd name="connsiteY0-60" fmla="*/ 1723425 h 4920343"/>
              <a:gd name="connsiteX1-61" fmla="*/ 3515 w 9989309"/>
              <a:gd name="connsiteY1-62" fmla="*/ 0 h 4920343"/>
              <a:gd name="connsiteX2-63" fmla="*/ 9989309 w 9989309"/>
              <a:gd name="connsiteY2-64" fmla="*/ 0 h 4920343"/>
              <a:gd name="connsiteX3-65" fmla="*/ 9989309 w 9989309"/>
              <a:gd name="connsiteY3-66" fmla="*/ 4920343 h 4920343"/>
              <a:gd name="connsiteX4-67" fmla="*/ 3515 w 9989309"/>
              <a:gd name="connsiteY4-68" fmla="*/ 4920343 h 4920343"/>
              <a:gd name="connsiteX5-69" fmla="*/ 3515 w 9989309"/>
              <a:gd name="connsiteY5-70" fmla="*/ 4119525 h 4920343"/>
              <a:gd name="connsiteX0-71" fmla="*/ 10620 w 9985870"/>
              <a:gd name="connsiteY0-72" fmla="*/ 1768218 h 4920343"/>
              <a:gd name="connsiteX1-73" fmla="*/ 76 w 9985870"/>
              <a:gd name="connsiteY1-74" fmla="*/ 0 h 4920343"/>
              <a:gd name="connsiteX2-75" fmla="*/ 9985870 w 9985870"/>
              <a:gd name="connsiteY2-76" fmla="*/ 0 h 4920343"/>
              <a:gd name="connsiteX3-77" fmla="*/ 9985870 w 9985870"/>
              <a:gd name="connsiteY3-78" fmla="*/ 4920343 h 4920343"/>
              <a:gd name="connsiteX4-79" fmla="*/ 76 w 9985870"/>
              <a:gd name="connsiteY4-80" fmla="*/ 4920343 h 4920343"/>
              <a:gd name="connsiteX5-81" fmla="*/ 76 w 9985870"/>
              <a:gd name="connsiteY5-82" fmla="*/ 4119525 h 4920343"/>
              <a:gd name="connsiteX0-83" fmla="*/ 0 w 9987551"/>
              <a:gd name="connsiteY0-84" fmla="*/ 1884678 h 4920343"/>
              <a:gd name="connsiteX1-85" fmla="*/ 1757 w 9987551"/>
              <a:gd name="connsiteY1-86" fmla="*/ 0 h 4920343"/>
              <a:gd name="connsiteX2-87" fmla="*/ 9987551 w 9987551"/>
              <a:gd name="connsiteY2-88" fmla="*/ 0 h 4920343"/>
              <a:gd name="connsiteX3-89" fmla="*/ 9987551 w 9987551"/>
              <a:gd name="connsiteY3-90" fmla="*/ 4920343 h 4920343"/>
              <a:gd name="connsiteX4-91" fmla="*/ 1757 w 9987551"/>
              <a:gd name="connsiteY4-92" fmla="*/ 4920343 h 4920343"/>
              <a:gd name="connsiteX5-93" fmla="*/ 1757 w 9987551"/>
              <a:gd name="connsiteY5-94" fmla="*/ 4119525 h 4920343"/>
              <a:gd name="connsiteX0-95" fmla="*/ 0 w 9987551"/>
              <a:gd name="connsiteY0-96" fmla="*/ 1916929 h 4920343"/>
              <a:gd name="connsiteX1-97" fmla="*/ 1757 w 9987551"/>
              <a:gd name="connsiteY1-98" fmla="*/ 0 h 4920343"/>
              <a:gd name="connsiteX2-99" fmla="*/ 9987551 w 9987551"/>
              <a:gd name="connsiteY2-100" fmla="*/ 0 h 4920343"/>
              <a:gd name="connsiteX3-101" fmla="*/ 9987551 w 9987551"/>
              <a:gd name="connsiteY3-102" fmla="*/ 4920343 h 4920343"/>
              <a:gd name="connsiteX4-103" fmla="*/ 1757 w 9987551"/>
              <a:gd name="connsiteY4-104" fmla="*/ 4920343 h 4920343"/>
              <a:gd name="connsiteX5-105" fmla="*/ 1757 w 9987551"/>
              <a:gd name="connsiteY5-106" fmla="*/ 4119525 h 4920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p:cNvSpPr>
            <a:spLocks noGrp="1"/>
          </p:cNvSpPr>
          <p:nvPr>
            <p:ph type="title"/>
          </p:nvPr>
        </p:nvSpPr>
        <p:spPr>
          <a:xfrm>
            <a:off x="790490" y="2874682"/>
            <a:ext cx="4982578" cy="1660280"/>
          </a:xfrm>
          <a:noFill/>
        </p:spPr>
        <p:txBody>
          <a:bodyPr vert="horz" lIns="91440" tIns="45720" rIns="91440" bIns="45720" rtlCol="0" anchor="b">
            <a:normAutofit/>
          </a:bodyPr>
          <a:lstStyle/>
          <a:p>
            <a:r>
              <a:rPr lang="en-US" sz="3200" spc="530" dirty="0">
                <a:solidFill>
                  <a:srgbClr val="FFFFFF"/>
                </a:solidFill>
              </a:rPr>
              <a:t>Methodology used</a:t>
            </a:r>
            <a:endParaRPr lang="en-US" sz="3200" spc="53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cubes connected with black lines"/>
          <p:cNvPicPr>
            <a:picLocks noChangeAspect="1"/>
          </p:cNvPicPr>
          <p:nvPr/>
        </p:nvPicPr>
        <p:blipFill rotWithShape="1">
          <a:blip r:embed="rId1"/>
          <a:srcRect l="39565" r="19472"/>
          <a:stretch>
            <a:fillRect/>
          </a:stretch>
        </p:blipFill>
        <p:spPr>
          <a:xfrm>
            <a:off x="8599061" y="-2"/>
            <a:ext cx="3592411" cy="6858273"/>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97052" y="1074396"/>
            <a:ext cx="7332512" cy="4712047"/>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indent="-228600">
              <a:lnSpc>
                <a:spcPct val="110000"/>
              </a:lnSpc>
              <a:spcAft>
                <a:spcPts val="600"/>
              </a:spcAft>
              <a:buFont typeface="Arial" panose="020B0604020202020204" pitchFamily="34" charset="0"/>
              <a:buChar char="•"/>
            </a:pPr>
            <a:r>
              <a:rPr lang="en-US" sz="2000" b="1" dirty="0"/>
              <a:t>Data Collection and Preprocessing:</a:t>
            </a:r>
            <a:r>
              <a:rPr lang="en-US" sz="2000" dirty="0"/>
              <a:t> </a:t>
            </a:r>
            <a:endParaRPr lang="en-US" sz="2000" dirty="0"/>
          </a:p>
          <a:p>
            <a:pPr marL="342900" indent="-228600">
              <a:lnSpc>
                <a:spcPct val="110000"/>
              </a:lnSpc>
              <a:spcAft>
                <a:spcPts val="600"/>
              </a:spcAft>
              <a:buFont typeface="Arial" panose="020B0604020202020204" pitchFamily="34" charset="0"/>
              <a:buChar char="•"/>
            </a:pPr>
            <a:r>
              <a:rPr lang="en-US" sz="2000" dirty="0"/>
              <a:t>Gather image-caption pairs dataset. </a:t>
            </a:r>
            <a:endParaRPr lang="en-US" sz="2000" dirty="0"/>
          </a:p>
          <a:p>
            <a:pPr marL="342900" indent="-228600">
              <a:lnSpc>
                <a:spcPct val="110000"/>
              </a:lnSpc>
              <a:spcAft>
                <a:spcPts val="600"/>
              </a:spcAft>
              <a:buFont typeface="Arial" panose="020B0604020202020204" pitchFamily="34" charset="0"/>
              <a:buChar char="•"/>
            </a:pPr>
            <a:r>
              <a:rPr lang="en-US" sz="2000" dirty="0"/>
              <a:t>Preprocess by resizing images, normalizing pixel values, and tokenizing captions into words or </a:t>
            </a:r>
            <a:r>
              <a:rPr lang="en-US" sz="2000" dirty="0" err="1"/>
              <a:t>subword</a:t>
            </a:r>
            <a:r>
              <a:rPr lang="en-US" sz="2000" dirty="0"/>
              <a:t> units. </a:t>
            </a:r>
            <a:endParaRPr lang="en-US" sz="2000" dirty="0"/>
          </a:p>
          <a:p>
            <a:pPr indent="-228600">
              <a:lnSpc>
                <a:spcPct val="110000"/>
              </a:lnSpc>
              <a:spcAft>
                <a:spcPts val="600"/>
              </a:spcAft>
              <a:buFont typeface="Arial" panose="020B0604020202020204" pitchFamily="34" charset="0"/>
              <a:buChar char="•"/>
            </a:pPr>
            <a:r>
              <a:rPr lang="en-US" sz="2000" b="1" dirty="0"/>
              <a:t>Feature Extraction:</a:t>
            </a:r>
            <a:r>
              <a:rPr lang="en-US" sz="2000" dirty="0"/>
              <a:t> Extract features from preprocessed images to input into the model. </a:t>
            </a:r>
            <a:endParaRPr lang="en-US" sz="2000" dirty="0"/>
          </a:p>
          <a:p>
            <a:pPr indent="-228600">
              <a:lnSpc>
                <a:spcPct val="110000"/>
              </a:lnSpc>
              <a:spcAft>
                <a:spcPts val="600"/>
              </a:spcAft>
              <a:buFont typeface="Arial" panose="020B0604020202020204" pitchFamily="34" charset="0"/>
              <a:buChar char="•"/>
            </a:pPr>
            <a:r>
              <a:rPr lang="en-US" sz="2000" b="1" dirty="0"/>
              <a:t>Model Training:</a:t>
            </a:r>
            <a:r>
              <a:rPr lang="en-US" sz="2000" dirty="0"/>
              <a:t> </a:t>
            </a:r>
            <a:endParaRPr lang="en-US" sz="2000" dirty="0"/>
          </a:p>
          <a:p>
            <a:pPr marL="342900" indent="-228600">
              <a:lnSpc>
                <a:spcPct val="110000"/>
              </a:lnSpc>
              <a:spcAft>
                <a:spcPts val="600"/>
              </a:spcAft>
              <a:buFont typeface="Arial" panose="020B0604020202020204" pitchFamily="34" charset="0"/>
              <a:buChar char="•"/>
            </a:pPr>
            <a:r>
              <a:rPr lang="en-US" sz="2000" dirty="0"/>
              <a:t>Train caption generation model on preprocessed dataset. </a:t>
            </a:r>
            <a:endParaRPr lang="en-US" sz="2000" dirty="0"/>
          </a:p>
          <a:p>
            <a:pPr marL="342900" indent="-228600">
              <a:lnSpc>
                <a:spcPct val="110000"/>
              </a:lnSpc>
              <a:spcAft>
                <a:spcPts val="600"/>
              </a:spcAft>
              <a:buFont typeface="Arial" panose="020B0604020202020204" pitchFamily="34" charset="0"/>
              <a:buChar char="•"/>
            </a:pPr>
            <a:r>
              <a:rPr lang="en-US" sz="2000" dirty="0"/>
              <a:t>Utilize techniques like CNN for image features, RNN for sequential data, and NLP for text processing.</a:t>
            </a:r>
            <a:endParaRPr lang="en-US" sz="2000" dirty="0"/>
          </a:p>
          <a:p>
            <a:pPr marL="342900" indent="-228600">
              <a:lnSpc>
                <a:spcPct val="110000"/>
              </a:lnSpc>
              <a:spcAft>
                <a:spcPts val="600"/>
              </a:spcAft>
              <a:buFont typeface="Arial" panose="020B0604020202020204" pitchFamily="34" charset="0"/>
              <a:buChar char="•"/>
            </a:pPr>
            <a:r>
              <a:rPr lang="en-US" sz="2000" dirty="0"/>
              <a:t>Optimize model parameters using gradient-based optimization algorithms like Adam or RMSprop. </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cubes connected with black lines"/>
          <p:cNvPicPr>
            <a:picLocks noChangeAspect="1"/>
          </p:cNvPicPr>
          <p:nvPr/>
        </p:nvPicPr>
        <p:blipFill rotWithShape="1">
          <a:blip r:embed="rId1"/>
          <a:srcRect l="39565" r="19472"/>
          <a:stretch>
            <a:fillRect/>
          </a:stretch>
        </p:blipFill>
        <p:spPr>
          <a:xfrm>
            <a:off x="8599061" y="-2"/>
            <a:ext cx="3592411" cy="6858273"/>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97052" y="1074396"/>
            <a:ext cx="7332512" cy="4712047"/>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indent="-228600">
              <a:lnSpc>
                <a:spcPct val="110000"/>
              </a:lnSpc>
              <a:spcAft>
                <a:spcPts val="600"/>
              </a:spcAft>
              <a:buFont typeface="Arial" panose="020B0604020202020204" pitchFamily="34" charset="0"/>
              <a:buChar char="•"/>
            </a:pPr>
            <a:endParaRPr lang="en-US" sz="2000" dirty="0"/>
          </a:p>
          <a:p>
            <a:pPr>
              <a:lnSpc>
                <a:spcPct val="110000"/>
              </a:lnSpc>
              <a:spcAft>
                <a:spcPts val="600"/>
              </a:spcAft>
            </a:pPr>
            <a:r>
              <a:rPr lang="en-US" sz="2000" b="1" dirty="0">
                <a:ea typeface="+mn-lt"/>
                <a:cs typeface="+mn-lt"/>
              </a:rPr>
              <a:t>Evaluation Metrics:</a:t>
            </a:r>
            <a:endParaRPr lang="en-US" sz="2000" b="1" dirty="0">
              <a:ea typeface="+mn-lt"/>
              <a:cs typeface="+mn-lt"/>
            </a:endParaRP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Assess model performance using BLEU, METEOR, </a:t>
            </a:r>
            <a:r>
              <a:rPr lang="en-US" sz="2000" dirty="0" err="1">
                <a:latin typeface="Trade Gothic Next Light"/>
                <a:cs typeface="Arial" panose="020B0604020202020204"/>
              </a:rPr>
              <a:t>CIDEr</a:t>
            </a:r>
            <a:r>
              <a:rPr lang="en-US" sz="2000" dirty="0">
                <a:latin typeface="Trade Gothic Next Light"/>
                <a:cs typeface="Arial" panose="020B0604020202020204"/>
              </a:rPr>
              <a:t>, and ROUGE.</a:t>
            </a:r>
            <a:endParaRPr lang="en-US" sz="2000" dirty="0">
              <a:latin typeface="Trade Gothic Next Light"/>
              <a:cs typeface="Arial" panose="020B0604020202020204"/>
            </a:endParaRP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Compare generated captions with human-generated references to evaluate quality and similarity.</a:t>
            </a:r>
            <a:endParaRPr lang="en-US" sz="2000" dirty="0">
              <a:latin typeface="Trade Gothic Next Light"/>
              <a:cs typeface="Arial" panose="020B0604020202020204"/>
            </a:endParaRPr>
          </a:p>
          <a:p>
            <a:pPr>
              <a:lnSpc>
                <a:spcPct val="110000"/>
              </a:lnSpc>
              <a:spcAft>
                <a:spcPts val="600"/>
              </a:spcAft>
            </a:pPr>
            <a:r>
              <a:rPr lang="en-US" sz="2000" b="1" dirty="0">
                <a:ea typeface="+mn-lt"/>
                <a:cs typeface="+mn-lt"/>
              </a:rPr>
              <a:t>Fine-tuning and Optimization:</a:t>
            </a:r>
            <a:endParaRPr lang="en-US" sz="2000" b="1" dirty="0">
              <a:ea typeface="+mn-lt"/>
              <a:cs typeface="+mn-lt"/>
            </a:endParaRP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Refine model and hyperparameters based on validation set performance.</a:t>
            </a:r>
            <a:endParaRPr lang="en-US" sz="2000" dirty="0">
              <a:latin typeface="Trade Gothic Next Light"/>
              <a:cs typeface="Arial" panose="020B0604020202020204"/>
            </a:endParaRP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Experiment with various architectures, hyperparameters, and optimization strategies to enhance performance and generalization.</a:t>
            </a:r>
            <a:endParaRPr lang="en-US" sz="2000" dirty="0">
              <a:latin typeface="Trade Gothic Next Light"/>
              <a:cs typeface="Arial" panose="020B0604020202020204"/>
            </a:endParaRPr>
          </a:p>
          <a:p>
            <a:pPr indent="-228600">
              <a:lnSpc>
                <a:spcPct val="110000"/>
              </a:lnSpc>
              <a:spcAft>
                <a:spcPts val="600"/>
              </a:spcAft>
              <a:buFont typeface="Arial" panose="020B0604020202020204" pitchFamily="34" charset="0"/>
              <a:buChar char="•"/>
            </a:pPr>
            <a:endParaRPr lang="en-US" sz="2000" dirty="0">
              <a:ea typeface="+mn-lt"/>
              <a:cs typeface="+mn-lt"/>
            </a:endParaRPr>
          </a:p>
          <a:p>
            <a:pPr indent="-228600">
              <a:lnSpc>
                <a:spcPct val="110000"/>
              </a:lnSpc>
              <a:spcAft>
                <a:spcPts val="600"/>
              </a:spcAft>
              <a:buFont typeface="Arial" panose="020B0604020202020204" pitchFamily="34" charset="0"/>
              <a:buChar char="•"/>
            </a:pP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812129"/>
          </a:xfrm>
        </p:spPr>
        <p:txBody>
          <a:bodyPr/>
          <a:lstStyle/>
          <a:p>
            <a:r>
              <a:rPr lang="en-US" b="0" dirty="0">
                <a:ea typeface="+mj-lt"/>
                <a:cs typeface="+mj-lt"/>
              </a:rPr>
              <a:t>Feature Identification</a:t>
            </a:r>
            <a:endParaRPr lang="en-US" dirty="0"/>
          </a:p>
        </p:txBody>
      </p:sp>
      <p:sp>
        <p:nvSpPr>
          <p:cNvPr id="3" name="Content Placeholder 2"/>
          <p:cNvSpPr>
            <a:spLocks noGrp="1"/>
          </p:cNvSpPr>
          <p:nvPr>
            <p:ph idx="1"/>
          </p:nvPr>
        </p:nvSpPr>
        <p:spPr/>
        <p:txBody>
          <a:bodyPr vert="horz" lIns="91440" tIns="45720" rIns="91440" bIns="45720" rtlCol="0" anchor="t">
            <a:noAutofit/>
          </a:bodyPr>
          <a:lstStyle/>
          <a:p>
            <a:r>
              <a:rPr lang="en-US" sz="2200" b="1" dirty="0">
                <a:ea typeface="+mn-lt"/>
                <a:cs typeface="+mn-lt"/>
              </a:rPr>
              <a:t>Convolutional Neural Networks (CNNs): </a:t>
            </a:r>
            <a:r>
              <a:rPr lang="en-US" sz="2200" dirty="0">
                <a:ea typeface="+mn-lt"/>
                <a:cs typeface="+mn-lt"/>
              </a:rPr>
              <a:t>Key for extracting visual features, CNN layers capture hierarchical representations of edges, shapes, textures, and objects.</a:t>
            </a:r>
            <a:endParaRPr lang="en-US" sz="2200" dirty="0"/>
          </a:p>
          <a:p>
            <a:r>
              <a:rPr lang="en-US" sz="2200" b="1">
                <a:ea typeface="+mn-lt"/>
                <a:cs typeface="+mn-lt"/>
              </a:rPr>
              <a:t>Object Detection:</a:t>
            </a:r>
            <a:r>
              <a:rPr lang="en-US" sz="2200">
                <a:ea typeface="+mn-lt"/>
                <a:cs typeface="+mn-lt"/>
              </a:rPr>
              <a:t> Algorithms like Faster R-CNN, SSD, and YOLO identify and localize objects within images.</a:t>
            </a:r>
            <a:endParaRPr lang="en-US" sz="2200" dirty="0"/>
          </a:p>
          <a:p>
            <a:r>
              <a:rPr lang="en-US" sz="2200" b="1" dirty="0">
                <a:ea typeface="+mn-lt"/>
                <a:cs typeface="+mn-lt"/>
              </a:rPr>
              <a:t>Spatial Attention Mechanisms:</a:t>
            </a:r>
            <a:r>
              <a:rPr lang="en-US" sz="2200" dirty="0">
                <a:ea typeface="+mn-lt"/>
                <a:cs typeface="+mn-lt"/>
              </a:rPr>
              <a:t> Enable the model to focus on relevant image regions during caption generation.</a:t>
            </a:r>
            <a:endParaRPr lang="en-US" sz="2200" dirty="0"/>
          </a:p>
          <a:p>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1575230" y="933584"/>
            <a:ext cx="5575974" cy="4338887"/>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2555" y="1929196"/>
            <a:ext cx="2660241" cy="1864796"/>
          </a:xfrm>
        </p:spPr>
        <p:txBody>
          <a:bodyPr anchor="ctr">
            <a:normAutofit/>
          </a:bodyPr>
          <a:lstStyle/>
          <a:p>
            <a:r>
              <a:rPr lang="en-US" b="0" dirty="0">
                <a:ea typeface="+mj-lt"/>
                <a:cs typeface="+mj-lt"/>
              </a:rPr>
              <a:t>Design Selection</a:t>
            </a:r>
            <a:endParaRPr lang="en-US" dirty="0"/>
          </a:p>
        </p:txBody>
      </p:sp>
      <p:pic>
        <p:nvPicPr>
          <p:cNvPr id="4" name="Content Placeholder 3" descr="A diagram of a giraffe&#10;&#10;Description automatically generated"/>
          <p:cNvPicPr>
            <a:picLocks noChangeAspect="1"/>
          </p:cNvPicPr>
          <p:nvPr/>
        </p:nvPicPr>
        <p:blipFill>
          <a:blip r:embed="rId1"/>
          <a:stretch>
            <a:fillRect/>
          </a:stretch>
        </p:blipFill>
        <p:spPr>
          <a:xfrm>
            <a:off x="220437" y="824617"/>
            <a:ext cx="8911234" cy="4980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706433"/>
          </a:xfrm>
        </p:spPr>
        <p:txBody>
          <a:bodyPr/>
          <a:lstStyle/>
          <a:p>
            <a:r>
              <a:rPr lang="en-US" b="0" dirty="0">
                <a:ea typeface="+mj-lt"/>
                <a:cs typeface="+mj-lt"/>
              </a:rPr>
              <a:t>Constraint Identification</a:t>
            </a:r>
            <a:endParaRPr lang="en-US" dirty="0"/>
          </a:p>
        </p:txBody>
      </p:sp>
      <p:sp>
        <p:nvSpPr>
          <p:cNvPr id="3" name="Content Placeholder 2"/>
          <p:cNvSpPr>
            <a:spLocks noGrp="1"/>
          </p:cNvSpPr>
          <p:nvPr>
            <p:ph idx="1"/>
          </p:nvPr>
        </p:nvSpPr>
        <p:spPr>
          <a:xfrm>
            <a:off x="1266659" y="1929782"/>
            <a:ext cx="9712294" cy="3733695"/>
          </a:xfrm>
        </p:spPr>
        <p:txBody>
          <a:bodyPr vert="horz" lIns="91440" tIns="45720" rIns="91440" bIns="45720" rtlCol="0" anchor="t">
            <a:noAutofit/>
          </a:bodyPr>
          <a:lstStyle/>
          <a:p>
            <a:r>
              <a:rPr lang="en-US" sz="2000" b="1" dirty="0">
                <a:ea typeface="+mn-lt"/>
                <a:cs typeface="+mn-lt"/>
              </a:rPr>
              <a:t>Ambiguity and Subjectivity:</a:t>
            </a:r>
            <a:r>
              <a:rPr lang="en-US" sz="2000" dirty="0">
                <a:ea typeface="+mn-lt"/>
                <a:cs typeface="+mn-lt"/>
              </a:rPr>
              <a:t> Images may contain ambiguous or subjective content, challenging the generation of universally understandable captions. Model outputs may vary based on context, perspective, and cultural backgrounds.</a:t>
            </a:r>
            <a:endParaRPr lang="en-US" sz="2000" dirty="0"/>
          </a:p>
          <a:p>
            <a:r>
              <a:rPr lang="en-US" sz="2000" b="1" dirty="0">
                <a:ea typeface="+mn-lt"/>
                <a:cs typeface="+mn-lt"/>
              </a:rPr>
              <a:t>Bias and Fairness:</a:t>
            </a:r>
            <a:r>
              <a:rPr lang="en-US" sz="2000" dirty="0">
                <a:ea typeface="+mn-lt"/>
                <a:cs typeface="+mn-lt"/>
              </a:rPr>
              <a:t> Image captioning models can perpetuate biases from training data, leading to unfair outputs. Biases related to gender, race, and age may influence language describing depicted objects and scenes.</a:t>
            </a:r>
            <a:endParaRPr lang="en-US" sz="2000" dirty="0"/>
          </a:p>
          <a:p>
            <a:r>
              <a:rPr lang="en-US" sz="2000" b="1" dirty="0">
                <a:ea typeface="+mn-lt"/>
                <a:cs typeface="+mn-lt"/>
              </a:rPr>
              <a:t>Language and Vocabulary Constraints:</a:t>
            </a:r>
            <a:r>
              <a:rPr lang="en-US" sz="2000" dirty="0">
                <a:ea typeface="+mn-lt"/>
                <a:cs typeface="+mn-lt"/>
              </a:rPr>
              <a:t> Models are limited by training data vocabulary. Restricted vocabulary or domain-specific terms may hinder accurate description of diverse image content.</a:t>
            </a:r>
            <a:endParaRPr lang="en-US" sz="2000" dirty="0"/>
          </a:p>
          <a:p>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dogs on a beach&#10;&#10;Description automatically generated"/>
          <p:cNvPicPr>
            <a:picLocks noChangeAspect="1"/>
          </p:cNvPicPr>
          <p:nvPr/>
        </p:nvPicPr>
        <p:blipFill rotWithShape="1">
          <a:blip r:embed="rId1"/>
          <a:srcRect r="3749" b="-1"/>
          <a:stretch>
            <a:fillRect/>
          </a:stretch>
        </p:blipFill>
        <p:spPr>
          <a:xfrm>
            <a:off x="5818138" y="769706"/>
            <a:ext cx="5773500" cy="5180052"/>
          </a:xfrm>
          <a:prstGeom prst="rect">
            <a:avLst/>
          </a:prstGeom>
        </p:spPr>
      </p:pic>
      <p:sp>
        <p:nvSpPr>
          <p:cNvPr id="18" name="Rectangle 17"/>
          <p:cNvSpPr>
            <a:spLocks noGrp="1" noRot="1" noChangeAspect="1" noMove="1" noResize="1" noEditPoints="1" noAdjustHandles="1" noChangeArrowheads="1" noChangeShapeType="1" noTextEdit="1"/>
          </p:cNvSpPr>
          <p:nvPr/>
        </p:nvSpPr>
        <p:spPr>
          <a:xfrm>
            <a:off x="935884" y="934542"/>
            <a:ext cx="10321575" cy="499093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6424" y="1597225"/>
            <a:ext cx="3204455" cy="1831775"/>
          </a:xfrm>
        </p:spPr>
        <p:txBody>
          <a:bodyPr vert="horz" lIns="91440" tIns="45720" rIns="91440" bIns="45720" rtlCol="0" anchor="ctr">
            <a:normAutofit/>
          </a:bodyPr>
          <a:lstStyle/>
          <a:p>
            <a:r>
              <a:rPr lang="en-US" sz="3200" spc="530"/>
              <a:t>Results and Outputs</a:t>
            </a:r>
            <a:endParaRPr lang="en-US" sz="3200" spc="53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549" y="1083520"/>
            <a:ext cx="8977511" cy="611183"/>
          </a:xfrm>
        </p:spPr>
        <p:txBody>
          <a:bodyPr/>
          <a:lstStyle/>
          <a:p>
            <a:r>
              <a:rPr lang="en-US" b="0" dirty="0">
                <a:ea typeface="+mj-lt"/>
                <a:cs typeface="+mj-lt"/>
              </a:rPr>
              <a:t>Future Scope</a:t>
            </a:r>
            <a:endParaRPr lang="en-US" dirty="0"/>
          </a:p>
        </p:txBody>
      </p:sp>
      <p:sp>
        <p:nvSpPr>
          <p:cNvPr id="3" name="Content Placeholder 2"/>
          <p:cNvSpPr>
            <a:spLocks noGrp="1"/>
          </p:cNvSpPr>
          <p:nvPr>
            <p:ph idx="1"/>
          </p:nvPr>
        </p:nvSpPr>
        <p:spPr>
          <a:xfrm>
            <a:off x="1062552" y="1698460"/>
            <a:ext cx="10025258" cy="4053464"/>
          </a:xfrm>
        </p:spPr>
        <p:txBody>
          <a:bodyPr vert="horz" lIns="91440" tIns="45720" rIns="91440" bIns="45720" rtlCol="0" anchor="t">
            <a:noAutofit/>
          </a:bodyPr>
          <a:lstStyle/>
          <a:p>
            <a:pPr marL="0" indent="0">
              <a:buNone/>
            </a:pPr>
            <a:r>
              <a:rPr lang="en-US" sz="1850" b="1" dirty="0">
                <a:ea typeface="+mn-lt"/>
                <a:cs typeface="+mn-lt"/>
              </a:rPr>
              <a:t>Multimodal Understanding:</a:t>
            </a:r>
            <a:endParaRPr lang="en-US" sz="1850" b="1"/>
          </a:p>
          <a:p>
            <a:r>
              <a:rPr lang="en-US" sz="1850" dirty="0">
                <a:ea typeface="+mn-lt"/>
                <a:cs typeface="+mn-lt"/>
              </a:rPr>
              <a:t>Image captioning advances into multimodal understanding, integrating visual, textual, and potentially other modalities like audio and knowledge graphs.</a:t>
            </a:r>
            <a:endParaRPr lang="en-US" sz="1850" dirty="0"/>
          </a:p>
          <a:p>
            <a:r>
              <a:rPr lang="en-US" sz="1850" dirty="0">
                <a:ea typeface="+mn-lt"/>
                <a:cs typeface="+mn-lt"/>
              </a:rPr>
              <a:t>Progress in multimodal architectures and fusion techniques enhances interpretations of multimedia content, enabling more comprehensive understanding.</a:t>
            </a:r>
            <a:endParaRPr lang="en-US" sz="1850" dirty="0"/>
          </a:p>
          <a:p>
            <a:pPr marL="0" indent="0">
              <a:buNone/>
            </a:pPr>
            <a:r>
              <a:rPr lang="en-US" sz="1850" b="1" dirty="0">
                <a:ea typeface="+mn-lt"/>
                <a:cs typeface="+mn-lt"/>
              </a:rPr>
              <a:t>Fine-Grained Understanding:</a:t>
            </a:r>
            <a:endParaRPr lang="en-US" sz="1850" b="1"/>
          </a:p>
          <a:p>
            <a:r>
              <a:rPr lang="en-US" sz="1850" dirty="0">
                <a:ea typeface="+mn-lt"/>
                <a:cs typeface="+mn-lt"/>
              </a:rPr>
              <a:t>Future image captioning models may emphasize capturing finer-grained details and relationships within images.</a:t>
            </a:r>
            <a:endParaRPr lang="en-US" sz="1850" dirty="0"/>
          </a:p>
          <a:p>
            <a:r>
              <a:rPr lang="en-US" sz="1850" dirty="0">
                <a:ea typeface="+mn-lt"/>
                <a:cs typeface="+mn-lt"/>
              </a:rPr>
              <a:t>This includes subtle attributes, emotions, and contextual cues, leading to more nuanced and contextually rich captions that better reflect image semantics and narrative structure.</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502325"/>
          </a:xfrm>
        </p:spPr>
        <p:txBody>
          <a:bodyPr>
            <a:normAutofit fontScale="90000"/>
          </a:bodyPr>
          <a:lstStyle/>
          <a:p>
            <a:r>
              <a:rPr lang="en-US" b="0" dirty="0">
                <a:ea typeface="+mj-lt"/>
                <a:cs typeface="+mj-lt"/>
              </a:rPr>
              <a:t>References</a:t>
            </a:r>
            <a:endParaRPr lang="en-US" dirty="0"/>
          </a:p>
        </p:txBody>
      </p:sp>
      <p:sp>
        <p:nvSpPr>
          <p:cNvPr id="3" name="Content Placeholder 2"/>
          <p:cNvSpPr>
            <a:spLocks noGrp="1"/>
          </p:cNvSpPr>
          <p:nvPr>
            <p:ph idx="1"/>
          </p:nvPr>
        </p:nvSpPr>
        <p:spPr>
          <a:xfrm>
            <a:off x="1035337" y="1732479"/>
            <a:ext cx="10052473" cy="4060266"/>
          </a:xfrm>
        </p:spPr>
        <p:txBody>
          <a:bodyPr vert="horz" lIns="91440" tIns="45720" rIns="91440" bIns="45720" rtlCol="0" anchor="t">
            <a:normAutofit fontScale="92500" lnSpcReduction="10000"/>
          </a:bodyPr>
          <a:lstStyle/>
          <a:p>
            <a:pPr marL="285750" indent="-285750"/>
            <a:r>
              <a:rPr lang="en-US" dirty="0">
                <a:ea typeface="+mn-lt"/>
                <a:cs typeface="+mn-lt"/>
              </a:rPr>
              <a:t>N. Kumar, S. Sonowal, and Nishant, “Email spam detection using machine learning algorithms,” in Proceedings of the 2020 Second International Conference on Inventive Research in Computing Applications (ICIRCA), pp. 108–113, IEEE, Coimbatore, India, July 2020.</a:t>
            </a:r>
            <a:endParaRPr lang="en-US" dirty="0"/>
          </a:p>
          <a:p>
            <a:r>
              <a:rPr lang="en-US" dirty="0">
                <a:ea typeface="+mn-lt"/>
                <a:cs typeface="+mn-lt"/>
              </a:rPr>
              <a:t>G. Jain, M. Sharma, and B. Agarwal, “Optimizing semantic </a:t>
            </a:r>
            <a:r>
              <a:rPr lang="en-US" err="1">
                <a:ea typeface="+mn-lt"/>
                <a:cs typeface="+mn-lt"/>
              </a:rPr>
              <a:t>lstm</a:t>
            </a:r>
            <a:r>
              <a:rPr lang="en-US">
                <a:ea typeface="+mn-lt"/>
                <a:cs typeface="+mn-lt"/>
              </a:rPr>
              <a:t> for spam detection,” International Journal of Information Technology, vol. 11, no. 2, pp. 239–250, 2019.</a:t>
            </a:r>
            <a:endParaRPr lang="en-US"/>
          </a:p>
          <a:p>
            <a:r>
              <a:rPr lang="en-US" dirty="0">
                <a:ea typeface="+mn-lt"/>
                <a:cs typeface="+mn-lt"/>
              </a:rPr>
              <a:t>F. Masood, G. Ammad, A. </a:t>
            </a:r>
            <a:r>
              <a:rPr lang="en-US" err="1">
                <a:ea typeface="+mn-lt"/>
                <a:cs typeface="+mn-lt"/>
              </a:rPr>
              <a:t>Almogren</a:t>
            </a:r>
            <a:r>
              <a:rPr lang="en-US">
                <a:ea typeface="+mn-lt"/>
                <a:cs typeface="+mn-lt"/>
              </a:rPr>
              <a:t> et al., “Spammer detection and fake user identification on social networks,” IEEE Access, vol. 7, pp. 68140–68152, 2019.</a:t>
            </a:r>
            <a:endParaRPr lang="en-US"/>
          </a:p>
          <a:p>
            <a:r>
              <a:rPr lang="en-US">
                <a:ea typeface="+mn-lt"/>
                <a:cs typeface="+mn-lt"/>
              </a:rPr>
              <a:t>A. Akhtar, G. R. Tahir, and K. Shakeel, “A mechanism to detect Urdu spam emails,” in Proceedings of the 2017 IEEE 8th Annual Ubiquitous Computing, Electronics and Mobile Communication Conference (UEMCON), pp. 168–172, IEEE, New York, NY, USA, Oct 2017.</a:t>
            </a:r>
            <a:endParaRPr lang="en-US"/>
          </a:p>
          <a:p>
            <a:r>
              <a:rPr lang="en-US">
                <a:ea typeface="+mn-lt"/>
                <a:cs typeface="+mn-lt"/>
              </a:rPr>
              <a:t>H. Drucker, D. Donghui Wu, and V. N. </a:t>
            </a:r>
            <a:r>
              <a:rPr lang="en-US" err="1">
                <a:ea typeface="+mn-lt"/>
                <a:cs typeface="+mn-lt"/>
              </a:rPr>
              <a:t>Vapnik</a:t>
            </a:r>
            <a:r>
              <a:rPr lang="en-US">
                <a:ea typeface="+mn-lt"/>
                <a:cs typeface="+mn-lt"/>
              </a:rPr>
              <a:t>, “Support vector machines for spam categorization,” IEEE Transactions on Neural Networks, vol. 10, no. 5, pp. 1048–1054, 1999.</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624790"/>
          </a:xfrm>
        </p:spPr>
        <p:txBody>
          <a:bodyPr/>
          <a:lstStyle/>
          <a:p>
            <a:r>
              <a:rPr lang="en-US" b="0" dirty="0">
                <a:ea typeface="+mj-lt"/>
                <a:cs typeface="+mj-lt"/>
              </a:rPr>
              <a:t>References</a:t>
            </a:r>
            <a:endParaRPr lang="en-US" dirty="0"/>
          </a:p>
        </p:txBody>
      </p:sp>
      <p:sp>
        <p:nvSpPr>
          <p:cNvPr id="3" name="Content Placeholder 2"/>
          <p:cNvSpPr>
            <a:spLocks noGrp="1"/>
          </p:cNvSpPr>
          <p:nvPr>
            <p:ph idx="1"/>
          </p:nvPr>
        </p:nvSpPr>
        <p:spPr>
          <a:xfrm>
            <a:off x="1062552" y="1725675"/>
            <a:ext cx="10011651" cy="4039856"/>
          </a:xfrm>
        </p:spPr>
        <p:txBody>
          <a:bodyPr vert="horz" lIns="91440" tIns="45720" rIns="91440" bIns="45720" rtlCol="0" anchor="t">
            <a:normAutofit fontScale="92500" lnSpcReduction="10000"/>
          </a:bodyPr>
          <a:lstStyle/>
          <a:p>
            <a:r>
              <a:rPr lang="en-US" dirty="0">
                <a:ea typeface="+mn-lt"/>
                <a:cs typeface="+mn-lt"/>
              </a:rPr>
              <a:t>H. Afzal and K. Mehmood, “Spam filtering of bi-lingual tweets using machine learning,” in Proceedings of the 2016 18th International Conference on Advanced Communication Technology (ICACT), pp. 710–714, IEEE, PyeongChang, Korea (South), Feb 2016.</a:t>
            </a:r>
            <a:endParaRPr lang="en-US" dirty="0"/>
          </a:p>
          <a:p>
            <a:r>
              <a:rPr lang="en-US" dirty="0">
                <a:ea typeface="+mn-lt"/>
                <a:cs typeface="+mn-lt"/>
              </a:rPr>
              <a:t>S. K. Tuteja and N. </a:t>
            </a:r>
            <a:r>
              <a:rPr lang="en-US" dirty="0" err="1">
                <a:ea typeface="+mn-lt"/>
                <a:cs typeface="+mn-lt"/>
              </a:rPr>
              <a:t>Bogiri</a:t>
            </a:r>
            <a:r>
              <a:rPr lang="en-US" dirty="0">
                <a:ea typeface="+mn-lt"/>
                <a:cs typeface="+mn-lt"/>
              </a:rPr>
              <a:t>, “Email spam filtering using </a:t>
            </a:r>
            <a:r>
              <a:rPr lang="en-US" dirty="0" err="1">
                <a:ea typeface="+mn-lt"/>
                <a:cs typeface="+mn-lt"/>
              </a:rPr>
              <a:t>bpnn</a:t>
            </a:r>
            <a:r>
              <a:rPr lang="en-US" dirty="0">
                <a:ea typeface="+mn-lt"/>
                <a:cs typeface="+mn-lt"/>
              </a:rPr>
              <a:t> classification algorithm,” in Proceedings of the 2016 International Conference on Automatic Control and Dynamic Optimization Techniques (ICACDOT), pp. 915–919, IEEE, Pune, India, Sep 2016.</a:t>
            </a:r>
            <a:endParaRPr lang="en-US" dirty="0"/>
          </a:p>
          <a:p>
            <a:r>
              <a:rPr lang="en-US" dirty="0">
                <a:ea typeface="+mn-lt"/>
                <a:cs typeface="+mn-lt"/>
              </a:rPr>
              <a:t>M. Mohamad and A. Selamat, “An evaluation on the efficiency of hybrid feature selection in spam email classification,” in Proceedings of the 2015 International Conference on Computer, Communications, and Control Technology (I4CT), pp. 227–231, IEEE, Kuching, Malaysia, Apr 2015.</a:t>
            </a:r>
            <a:endParaRPr lang="en-US" dirty="0"/>
          </a:p>
          <a:p>
            <a:r>
              <a:rPr lang="en-US" dirty="0">
                <a:ea typeface="+mn-lt"/>
                <a:cs typeface="+mn-lt"/>
              </a:rPr>
              <a:t>S. </a:t>
            </a:r>
            <a:r>
              <a:rPr lang="en-US" dirty="0" err="1">
                <a:ea typeface="+mn-lt"/>
                <a:cs typeface="+mn-lt"/>
              </a:rPr>
              <a:t>Suryawanshi</a:t>
            </a:r>
            <a:r>
              <a:rPr lang="en-US" dirty="0">
                <a:ea typeface="+mn-lt"/>
                <a:cs typeface="+mn-lt"/>
              </a:rPr>
              <a:t>, A. Goswami, and P. Patil, “Email spam detection: an empirical comparative study of different ml and ensemble classifiers,” in Proceedings of the 2019 IEEE 9th International Conference on Advanced Computing (IACC), pp. 69–74, IEEE, Tiruchirappalli, India, Dec 2019.</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19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81877" y="1115374"/>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2400" i="1" dirty="0">
                <a:solidFill>
                  <a:srgbClr val="000000"/>
                </a:solidFill>
              </a:rPr>
              <a:t>Submitted in the partial fulfillment for the award of the degree of</a:t>
            </a:r>
            <a:endParaRPr lang="en-US" sz="2400" i="1" dirty="0">
              <a:solidFill>
                <a:srgbClr val="000000"/>
              </a:solidFill>
            </a:endParaRP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endParaRPr lang="en-US" sz="2400" i="1" dirty="0">
              <a:solidFill>
                <a:srgbClr val="000000"/>
              </a:solidFill>
            </a:endParaRPr>
          </a:p>
          <a:p>
            <a:pPr algn="ctr">
              <a:lnSpc>
                <a:spcPct val="150000"/>
              </a:lnSpc>
            </a:pPr>
            <a:r>
              <a:rPr lang="en-US" sz="2400" b="1" dirty="0" err="1">
                <a:solidFill>
                  <a:srgbClr val="000000"/>
                </a:solidFill>
                <a:ea typeface="Calibri" panose="020F0502020204030204"/>
                <a:cs typeface="Calibri" panose="020F0502020204030204"/>
              </a:rPr>
              <a:t>Artificail</a:t>
            </a:r>
            <a:r>
              <a:rPr lang="en-US" sz="2400" b="1" dirty="0">
                <a:solidFill>
                  <a:srgbClr val="000000"/>
                </a:solidFill>
                <a:ea typeface="Calibri" panose="020F0502020204030204"/>
                <a:cs typeface="Calibri" panose="020F0502020204030204"/>
              </a:rPr>
              <a:t> Intelligence and Machine Learning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350" y="314325"/>
            <a:ext cx="9291320" cy="645160"/>
          </a:xfrm>
          <a:prstGeom prst="rect">
            <a:avLst/>
          </a:prstGeom>
          <a:noFill/>
          <a:ln>
            <a:noFill/>
          </a:ln>
        </p:spPr>
        <p:txBody>
          <a:bodyPr wrap="square" lIns="91440" tIns="45720" rIns="91440" bIns="45720" anchor="t">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dirty="0">
                <a:latin typeface="Arial Black" panose="020B0A04020102020204"/>
              </a:rPr>
              <a:t>Automatic Image Captioning system</a:t>
            </a:r>
            <a:endParaRPr lang="en-US" sz="3600" dirty="0">
              <a:latin typeface="Arial Black" panose="020B0A04020102020204"/>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fld>
            <a:endParaRPr lang="en-US"/>
          </a:p>
        </p:txBody>
      </p:sp>
      <p:sp>
        <p:nvSpPr>
          <p:cNvPr id="5" name="TextBox 4"/>
          <p:cNvSpPr txBox="1"/>
          <p:nvPr/>
        </p:nvSpPr>
        <p:spPr>
          <a:xfrm>
            <a:off x="1738630" y="3924935"/>
            <a:ext cx="5147310" cy="2091690"/>
          </a:xfrm>
          <a:prstGeom prst="rect">
            <a:avLst/>
          </a:prstGeom>
          <a:noFill/>
        </p:spPr>
        <p:txBody>
          <a:bodyPr wrap="square" lIns="91440" tIns="45720" rIns="91440" bIns="45720" rtlCol="0" anchor="t">
            <a:spAutoFit/>
          </a:bodyPr>
          <a:lstStyle/>
          <a:p>
            <a:r>
              <a:rPr lang="en-US" sz="2000" b="1" dirty="0"/>
              <a:t>Submitted by: </a:t>
            </a:r>
            <a:endParaRPr lang="en-US" sz="2000" b="1" dirty="0"/>
          </a:p>
          <a:p>
            <a:r>
              <a:rPr lang="en-US" dirty="0"/>
              <a:t>Manan Khanna		  21BCS11869</a:t>
            </a:r>
            <a:endParaRPr lang="en-US" dirty="0">
              <a:ea typeface="Calibri" panose="020F0502020204030204"/>
              <a:cs typeface="Calibri" panose="020F0502020204030204"/>
            </a:endParaRPr>
          </a:p>
          <a:p>
            <a:r>
              <a:rPr lang="en-US" dirty="0">
                <a:ea typeface="Calibri" panose="020F0502020204030204"/>
                <a:cs typeface="Calibri" panose="020F0502020204030204"/>
              </a:rPr>
              <a:t>Piyush Kumar Singh	  21BCS8997</a:t>
            </a:r>
            <a:endParaRPr lang="en-US" dirty="0">
              <a:ea typeface="Calibri" panose="020F0502020204030204"/>
              <a:cs typeface="Calibri" panose="020F0502020204030204"/>
            </a:endParaRPr>
          </a:p>
          <a:p>
            <a:r>
              <a:rPr lang="en-US" dirty="0" err="1">
                <a:ea typeface="Calibri" panose="020F0502020204030204"/>
                <a:cs typeface="Calibri" panose="020F0502020204030204"/>
              </a:rPr>
              <a:t>Bhudil</a:t>
            </a:r>
            <a:r>
              <a:rPr lang="en-US" dirty="0">
                <a:ea typeface="Calibri" panose="020F0502020204030204"/>
                <a:cs typeface="Calibri" panose="020F0502020204030204"/>
              </a:rPr>
              <a:t> Mallick		  21BCS9534</a:t>
            </a:r>
            <a:endParaRPr lang="en-US" dirty="0">
              <a:ea typeface="Calibri" panose="020F0502020204030204"/>
              <a:cs typeface="Calibri" panose="020F0502020204030204"/>
            </a:endParaRPr>
          </a:p>
          <a:p>
            <a:r>
              <a:rPr lang="en-US" dirty="0">
                <a:ea typeface="Calibri" panose="020F0502020204030204"/>
                <a:cs typeface="Calibri" panose="020F0502020204030204"/>
              </a:rPr>
              <a:t>Nikhil 			  21BCS6102</a:t>
            </a:r>
            <a:endParaRPr lang="en-US" dirty="0">
              <a:ea typeface="Calibri" panose="020F0502020204030204"/>
              <a:cs typeface="Calibri" panose="020F0502020204030204"/>
            </a:endParaRPr>
          </a:p>
          <a:p>
            <a:r>
              <a:rPr lang="en-US" dirty="0" err="1">
                <a:ea typeface="Calibri" panose="020F0502020204030204"/>
                <a:cs typeface="Calibri" panose="020F0502020204030204"/>
              </a:rPr>
              <a:t>Ishant</a:t>
            </a:r>
            <a:r>
              <a:rPr lang="en-US" dirty="0">
                <a:ea typeface="Calibri" panose="020F0502020204030204"/>
                <a:cs typeface="Calibri" panose="020F0502020204030204"/>
              </a:rPr>
              <a:t> 			  21BCS6144</a:t>
            </a:r>
            <a:endParaRPr lang="en-US" dirty="0">
              <a:ea typeface="Calibri" panose="020F0502020204030204"/>
              <a:cs typeface="Calibri" panose="020F0502020204030204"/>
            </a:endParaRPr>
          </a:p>
          <a:p>
            <a:endParaRPr lang="en-US" sz="2000" dirty="0">
              <a:ea typeface="Calibri" panose="020F0502020204030204"/>
              <a:cs typeface="Calibri" panose="020F0502020204030204"/>
            </a:endParaRPr>
          </a:p>
        </p:txBody>
      </p:sp>
      <p:sp>
        <p:nvSpPr>
          <p:cNvPr id="6" name="TextBox 5"/>
          <p:cNvSpPr txBox="1"/>
          <p:nvPr/>
        </p:nvSpPr>
        <p:spPr>
          <a:xfrm>
            <a:off x="7474240" y="4324335"/>
            <a:ext cx="3381375" cy="706755"/>
          </a:xfrm>
          <a:prstGeom prst="rect">
            <a:avLst/>
          </a:prstGeom>
          <a:noFill/>
        </p:spPr>
        <p:txBody>
          <a:bodyPr wrap="none" lIns="91440" tIns="45720" rIns="91440" bIns="45720" rtlCol="0" anchor="t">
            <a:spAutoFit/>
          </a:bodyPr>
          <a:lstStyle/>
          <a:p>
            <a:r>
              <a:rPr lang="en-US" sz="2000" b="1" dirty="0"/>
              <a:t>Under the Supervision of: </a:t>
            </a:r>
            <a:endParaRPr lang="en-US" sz="2000" dirty="0"/>
          </a:p>
          <a:p>
            <a:r>
              <a:rPr lang="en-IN" sz="2000" dirty="0">
                <a:solidFill>
                  <a:srgbClr val="333333"/>
                </a:solidFill>
                <a:latin typeface="Roboto" panose="02000000000000000000" pitchFamily="2" charset="0"/>
              </a:rPr>
              <a:t>Alankrita</a:t>
            </a:r>
            <a:r>
              <a:rPr lang="en-US" altLang="en-IN" sz="2000" dirty="0">
                <a:solidFill>
                  <a:srgbClr val="333333"/>
                </a:solidFill>
                <a:latin typeface="Roboto" panose="02000000000000000000" pitchFamily="2" charset="0"/>
              </a:rPr>
              <a:t> Mam </a:t>
            </a:r>
            <a:r>
              <a:rPr lang="en-IN" sz="2000" dirty="0">
                <a:solidFill>
                  <a:srgbClr val="333333"/>
                </a:solidFill>
                <a:latin typeface="Roboto" panose="02000000000000000000" pitchFamily="2" charset="0"/>
              </a:rPr>
              <a:t>(E14496</a:t>
            </a:r>
            <a:r>
              <a:rPr lang="en-IN" sz="2000" b="0" i="0" dirty="0">
                <a:solidFill>
                  <a:srgbClr val="333333"/>
                </a:solidFill>
                <a:effectLst/>
                <a:latin typeface="Roboto" panose="02000000000000000000" pitchFamily="2" charset="0"/>
              </a:rPr>
              <a: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j-lt"/>
                <a:cs typeface="+mj-lt"/>
              </a:rPr>
              <a:t>OUTLINE</a:t>
            </a:r>
            <a:endParaRPr lang="en-US" b="0" dirty="0">
              <a:ea typeface="+mj-lt"/>
              <a:cs typeface="+mj-lt"/>
            </a:endParaRPr>
          </a:p>
        </p:txBody>
      </p:sp>
      <p:sp>
        <p:nvSpPr>
          <p:cNvPr id="3" name="Content Placeholder 2"/>
          <p:cNvSpPr>
            <a:spLocks noGrp="1"/>
          </p:cNvSpPr>
          <p:nvPr>
            <p:ph sz="half" idx="1"/>
          </p:nvPr>
        </p:nvSpPr>
        <p:spPr/>
        <p:txBody>
          <a:bodyPr vert="horz" lIns="91440" tIns="45720" rIns="91440" bIns="45720" rtlCol="0" anchor="t">
            <a:normAutofit/>
          </a:bodyPr>
          <a:lstStyle/>
          <a:p>
            <a:r>
              <a:rPr lang="en-US" sz="2200" dirty="0">
                <a:latin typeface="Trade Gothic Next Light"/>
                <a:cs typeface="Arial" panose="020B0604020202020204"/>
              </a:rPr>
              <a:t>Introduction to Project</a:t>
            </a:r>
            <a:endParaRPr lang="en-US" sz="2200" dirty="0">
              <a:latin typeface="Trade Gothic Next Light"/>
              <a:cs typeface="Arial" panose="020B0604020202020204"/>
            </a:endParaRPr>
          </a:p>
          <a:p>
            <a:r>
              <a:rPr lang="en-US" sz="2200" dirty="0">
                <a:latin typeface="Trade Gothic Next Light"/>
                <a:cs typeface="Arial" panose="020B0604020202020204"/>
              </a:rPr>
              <a:t>Problem Formulation</a:t>
            </a:r>
            <a:endParaRPr lang="en-US" sz="2200" dirty="0">
              <a:latin typeface="Trade Gothic Next Light"/>
              <a:cs typeface="Arial" panose="020B0604020202020204"/>
            </a:endParaRPr>
          </a:p>
          <a:p>
            <a:r>
              <a:rPr lang="en-US" sz="2200" dirty="0">
                <a:latin typeface="Trade Gothic Next Light"/>
                <a:cs typeface="Arial" panose="020B0604020202020204"/>
              </a:rPr>
              <a:t>Objectives of the work </a:t>
            </a:r>
            <a:endParaRPr lang="en-US" sz="2200" dirty="0">
              <a:latin typeface="Trade Gothic Next Light"/>
              <a:cs typeface="Arial" panose="020B0604020202020204"/>
            </a:endParaRPr>
          </a:p>
          <a:p>
            <a:r>
              <a:rPr lang="en-US" sz="2200" dirty="0">
                <a:latin typeface="Trade Gothic Next Light"/>
                <a:cs typeface="Arial" panose="020B0604020202020204"/>
              </a:rPr>
              <a:t>Literature Survey</a:t>
            </a:r>
            <a:endParaRPr lang="en-US" sz="2200" dirty="0">
              <a:latin typeface="Trade Gothic Next Light"/>
              <a:cs typeface="Arial" panose="020B0604020202020204"/>
            </a:endParaRPr>
          </a:p>
          <a:p>
            <a:endParaRPr lang="en-US" sz="2200" dirty="0">
              <a:latin typeface="Trade Gothic Next Light"/>
              <a:cs typeface="Arial" panose="020B0604020202020204"/>
            </a:endParaRPr>
          </a:p>
          <a:p>
            <a:endParaRPr lang="en-US" sz="2200" dirty="0">
              <a:latin typeface="Trade Gothic Next Light"/>
              <a:cs typeface="Arial" panose="020B0604020202020204"/>
            </a:endParaRPr>
          </a:p>
          <a:p>
            <a:endParaRPr lang="en-US" sz="2200" dirty="0"/>
          </a:p>
        </p:txBody>
      </p:sp>
      <p:sp>
        <p:nvSpPr>
          <p:cNvPr id="4" name="Content Placeholder 3"/>
          <p:cNvSpPr>
            <a:spLocks noGrp="1"/>
          </p:cNvSpPr>
          <p:nvPr>
            <p:ph sz="half" idx="2"/>
          </p:nvPr>
        </p:nvSpPr>
        <p:spPr/>
        <p:txBody>
          <a:bodyPr vert="horz" lIns="91440" tIns="45720" rIns="91440" bIns="45720" rtlCol="0" anchor="t">
            <a:normAutofit/>
          </a:bodyPr>
          <a:lstStyle/>
          <a:p>
            <a:pPr>
              <a:buFont typeface="Arial" panose="020B0604020202020204"/>
              <a:buChar char="•"/>
            </a:pPr>
            <a:r>
              <a:rPr lang="en-US" sz="2200" dirty="0">
                <a:ea typeface="+mn-lt"/>
                <a:cs typeface="+mn-lt"/>
              </a:rPr>
              <a:t>Methodology used</a:t>
            </a:r>
            <a:endParaRPr lang="en-US" sz="2200" dirty="0">
              <a:latin typeface="Trade Gothic Next Light"/>
              <a:cs typeface="Arial" panose="020B0604020202020204"/>
            </a:endParaRPr>
          </a:p>
          <a:p>
            <a:pPr>
              <a:buFont typeface="Arial" panose="020B0604020202020204"/>
              <a:buChar char="•"/>
            </a:pPr>
            <a:r>
              <a:rPr lang="en-US" sz="2200" dirty="0">
                <a:ea typeface="+mn-lt"/>
                <a:cs typeface="+mn-lt"/>
              </a:rPr>
              <a:t>Results and Outputs</a:t>
            </a:r>
            <a:endParaRPr lang="en-US" sz="2200" dirty="0"/>
          </a:p>
          <a:p>
            <a:pPr>
              <a:buFont typeface="Arial" panose="020B0604020202020204"/>
              <a:buChar char="•"/>
            </a:pPr>
            <a:r>
              <a:rPr lang="en-US" sz="2200" dirty="0">
                <a:ea typeface="+mn-lt"/>
                <a:cs typeface="+mn-lt"/>
              </a:rPr>
              <a:t>Conclusion</a:t>
            </a:r>
            <a:endParaRPr lang="en-US" sz="2200" dirty="0"/>
          </a:p>
          <a:p>
            <a:pPr>
              <a:buFont typeface="Arial" panose="020B0604020202020204"/>
              <a:buChar char="•"/>
            </a:pPr>
            <a:r>
              <a:rPr lang="en-US" sz="2200" dirty="0">
                <a:ea typeface="+mn-lt"/>
                <a:cs typeface="+mn-lt"/>
              </a:rPr>
              <a:t>Future Scope</a:t>
            </a:r>
            <a:endParaRPr lang="en-US" sz="2200" dirty="0"/>
          </a:p>
          <a:p>
            <a:pPr>
              <a:buFont typeface="Arial" panose="020B0604020202020204"/>
              <a:buChar char="•"/>
            </a:pPr>
            <a:r>
              <a:rPr lang="en-US" sz="2200" dirty="0">
                <a:ea typeface="+mn-lt"/>
                <a:cs typeface="+mn-lt"/>
              </a:rPr>
              <a:t>References</a:t>
            </a:r>
            <a:endParaRPr lang="en-US" sz="2200" dirty="0"/>
          </a:p>
          <a:p>
            <a:pPr>
              <a:buFont typeface="Arial" panose="020B0604020202020204"/>
              <a:buChar char="•"/>
            </a:pPr>
            <a:endParaRPr lang="en-US" sz="2200" dirty="0"/>
          </a:p>
          <a:p>
            <a:pPr>
              <a:buFont typeface="Arial" panose="020B0604020202020204"/>
              <a:buChar char="•"/>
            </a:pPr>
            <a:endParaRPr lang="en-US" sz="2200" dirty="0">
              <a:latin typeface="Trade Gothic Next Light"/>
              <a:cs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a typeface="+mj-lt"/>
                <a:cs typeface="+mj-lt"/>
              </a:rPr>
              <a:t>Introduction to Project</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sz="2200" dirty="0"/>
          </a:p>
          <a:p>
            <a:r>
              <a:rPr lang="en-US" sz="2200" dirty="0">
                <a:ea typeface="+mn-lt"/>
                <a:cs typeface="+mn-lt"/>
              </a:rPr>
              <a:t>Title: Automatic Image Captioning System</a:t>
            </a:r>
            <a:endParaRPr lang="en-US" sz="2200" dirty="0"/>
          </a:p>
          <a:p>
            <a:r>
              <a:rPr lang="en-US" sz="2200" dirty="0">
                <a:ea typeface="+mn-lt"/>
                <a:cs typeface="+mn-lt"/>
              </a:rPr>
              <a:t>Date: 26/08/23</a:t>
            </a:r>
            <a:endParaRPr lang="en-US" sz="2200" dirty="0"/>
          </a:p>
          <a:p>
            <a:r>
              <a:rPr lang="en-US" sz="2200" dirty="0">
                <a:ea typeface="+mn-lt"/>
                <a:cs typeface="+mn-lt"/>
              </a:rPr>
              <a:t>Institution: Chandigarh University</a:t>
            </a:r>
            <a:endParaRPr lang="en-US" sz="2200" dirty="0"/>
          </a:p>
          <a:p>
            <a:r>
              <a:rPr lang="en-US" sz="2200" dirty="0">
                <a:ea typeface="+mn-lt"/>
                <a:cs typeface="+mn-lt"/>
              </a:rPr>
              <a:t>Branch: CSE-AIML</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p:cNvPicPr>
            <a:picLocks noChangeAspect="1"/>
          </p:cNvPicPr>
          <p:nvPr/>
        </p:nvPicPr>
        <p:blipFill rotWithShape="1">
          <a:blip r:embed="rId1"/>
          <a:srcRect l="50286" r="7961" b="3"/>
          <a:stretch>
            <a:fillRect/>
          </a:stretch>
        </p:blipFill>
        <p:spPr>
          <a:xfrm>
            <a:off x="7537704" y="-2"/>
            <a:ext cx="4654296" cy="685799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05812" y="1280160"/>
            <a:ext cx="5670400" cy="1152144"/>
          </a:xfrm>
        </p:spPr>
        <p:txBody>
          <a:bodyPr>
            <a:normAutofit/>
          </a:bodyPr>
          <a:lstStyle/>
          <a:p>
            <a:r>
              <a:rPr lang="en-US" dirty="0"/>
              <a:t>Main Tasks:</a:t>
            </a:r>
            <a:endParaRPr lang="en-US" dirty="0"/>
          </a:p>
        </p:txBody>
      </p:sp>
      <p:sp>
        <p:nvSpPr>
          <p:cNvPr id="3" name="Content Placeholder 2"/>
          <p:cNvSpPr>
            <a:spLocks noGrp="1"/>
          </p:cNvSpPr>
          <p:nvPr>
            <p:ph idx="1"/>
          </p:nvPr>
        </p:nvSpPr>
        <p:spPr>
          <a:xfrm>
            <a:off x="1304870" y="2444458"/>
            <a:ext cx="6202432" cy="3134167"/>
          </a:xfrm>
        </p:spPr>
        <p:txBody>
          <a:bodyPr vert="horz" lIns="91440" tIns="45720" rIns="91440" bIns="45720" rtlCol="0" anchor="t">
            <a:normAutofit/>
          </a:bodyPr>
          <a:lstStyle/>
          <a:p>
            <a:pPr marL="0" indent="0">
              <a:buNone/>
            </a:pPr>
            <a:endParaRPr lang="en-US" sz="2200" dirty="0"/>
          </a:p>
          <a:p>
            <a:pPr marL="0" indent="0">
              <a:buNone/>
            </a:pPr>
            <a:r>
              <a:rPr lang="en-US" sz="2200" dirty="0">
                <a:ea typeface="+mn-lt"/>
                <a:cs typeface="+mn-lt"/>
              </a:rPr>
              <a:t>1.  To analyze the existing work related to the Image Captioning system. </a:t>
            </a:r>
            <a:endParaRPr lang="en-US" sz="2200" dirty="0"/>
          </a:p>
          <a:p>
            <a:pPr marL="0" indent="0">
              <a:buNone/>
            </a:pPr>
            <a:r>
              <a:rPr lang="en-US" sz="2200" dirty="0">
                <a:ea typeface="+mn-lt"/>
                <a:cs typeface="+mn-lt"/>
              </a:rPr>
              <a:t>2.  To evaluate the efficiency of the model using a computer vision model based on evaluation parameters.</a:t>
            </a:r>
            <a:endParaRPr lang="en-US" sz="2200" dirty="0"/>
          </a:p>
          <a:p>
            <a:endParaRPr lang="en-US" sz="2200" dirty="0"/>
          </a:p>
          <a:p>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760861"/>
          </a:xfrm>
        </p:spPr>
        <p:txBody>
          <a:bodyPr/>
          <a:lstStyle/>
          <a:p>
            <a:r>
              <a:rPr lang="en-US" b="0" dirty="0">
                <a:ea typeface="+mj-lt"/>
                <a:cs typeface="+mj-lt"/>
              </a:rPr>
              <a:t>Problem Formulation</a:t>
            </a:r>
            <a:endParaRPr lang="en-US" dirty="0"/>
          </a:p>
        </p:txBody>
      </p:sp>
      <p:sp>
        <p:nvSpPr>
          <p:cNvPr id="3" name="Content Placeholder 2"/>
          <p:cNvSpPr>
            <a:spLocks noGrp="1"/>
          </p:cNvSpPr>
          <p:nvPr>
            <p:ph idx="1"/>
          </p:nvPr>
        </p:nvSpPr>
        <p:spPr>
          <a:xfrm>
            <a:off x="1552409" y="1977407"/>
            <a:ext cx="9045544" cy="3584017"/>
          </a:xfrm>
        </p:spPr>
        <p:txBody>
          <a:bodyPr vert="horz" lIns="91440" tIns="45720" rIns="91440" bIns="45720" rtlCol="0" anchor="t">
            <a:noAutofit/>
          </a:bodyPr>
          <a:lstStyle/>
          <a:p>
            <a:r>
              <a:rPr lang="en-US" sz="2000" b="1" dirty="0">
                <a:ea typeface="+mn-lt"/>
                <a:cs typeface="+mn-lt"/>
              </a:rPr>
              <a:t>Efficient Content Organization:</a:t>
            </a:r>
            <a:r>
              <a:rPr lang="en-US" sz="2000" dirty="0">
                <a:ea typeface="+mn-lt"/>
                <a:cs typeface="+mn-lt"/>
              </a:rPr>
              <a:t> Image captioning streamlines the organization of vast image collections, aiding users in identifying and prioritizing relevant content effectively.</a:t>
            </a:r>
            <a:endParaRPr lang="en-US" sz="2000" dirty="0"/>
          </a:p>
          <a:p>
            <a:r>
              <a:rPr lang="en-US" sz="2000" b="1" dirty="0">
                <a:ea typeface="+mn-lt"/>
                <a:cs typeface="+mn-lt"/>
              </a:rPr>
              <a:t>Enhanced Accessibility:</a:t>
            </a:r>
            <a:r>
              <a:rPr lang="en-US" sz="2000" dirty="0">
                <a:ea typeface="+mn-lt"/>
                <a:cs typeface="+mn-lt"/>
              </a:rPr>
              <a:t> Textual descriptions generated by image captioning promote inclusivity by providing equitable access to multimedia resources, particularly benefiting individuals with visual impairments.</a:t>
            </a:r>
            <a:endParaRPr lang="en-US" sz="2000" dirty="0"/>
          </a:p>
          <a:p>
            <a:r>
              <a:rPr lang="en-US" sz="2000" b="1" dirty="0">
                <a:ea typeface="+mn-lt"/>
                <a:cs typeface="+mn-lt"/>
              </a:rPr>
              <a:t>Multimodal Understanding:</a:t>
            </a:r>
            <a:r>
              <a:rPr lang="en-US" sz="2000" dirty="0">
                <a:ea typeface="+mn-lt"/>
                <a:cs typeface="+mn-lt"/>
              </a:rPr>
              <a:t> By integrating visual and textual information, image captioning enriches comprehension and interpretation of visual content across diverse contexts and applications, fostering multimodal understanding.</a:t>
            </a:r>
            <a:endParaRPr lang="en-US" sz="2000" dirty="0"/>
          </a:p>
          <a:p>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arrows going to the red target"/>
          <p:cNvPicPr>
            <a:picLocks noChangeAspect="1"/>
          </p:cNvPicPr>
          <p:nvPr/>
        </p:nvPicPr>
        <p:blipFill rotWithShape="1">
          <a:blip r:embed="rId1"/>
          <a:srcRect l="45130" r="9635" b="-3"/>
          <a:stretch>
            <a:fillRect/>
          </a:stretch>
        </p:blipFill>
        <p:spPr>
          <a:xfrm>
            <a:off x="7537704" y="-2"/>
            <a:ext cx="4654296" cy="685799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4688" y="1141615"/>
            <a:ext cx="5639613" cy="859660"/>
          </a:xfrm>
        </p:spPr>
        <p:txBody>
          <a:bodyPr>
            <a:normAutofit/>
          </a:bodyPr>
          <a:lstStyle/>
          <a:p>
            <a:r>
              <a:rPr lang="en-US" b="0" dirty="0">
                <a:ea typeface="+mj-lt"/>
                <a:cs typeface="+mj-lt"/>
              </a:rPr>
              <a:t>Objectives:</a:t>
            </a:r>
            <a:endParaRPr lang="en-US" dirty="0"/>
          </a:p>
        </p:txBody>
      </p:sp>
      <p:sp>
        <p:nvSpPr>
          <p:cNvPr id="3" name="Content Placeholder 2"/>
          <p:cNvSpPr>
            <a:spLocks noGrp="1"/>
          </p:cNvSpPr>
          <p:nvPr>
            <p:ph idx="1"/>
          </p:nvPr>
        </p:nvSpPr>
        <p:spPr>
          <a:xfrm>
            <a:off x="1174021" y="2167366"/>
            <a:ext cx="6333281" cy="3526714"/>
          </a:xfrm>
        </p:spPr>
        <p:txBody>
          <a:bodyPr vert="horz" lIns="91440" tIns="45720" rIns="91440" bIns="45720" rtlCol="0" anchor="t">
            <a:normAutofit/>
          </a:bodyPr>
          <a:lstStyle/>
          <a:p>
            <a:pPr marL="285750" indent="-285750">
              <a:lnSpc>
                <a:spcPct val="110000"/>
              </a:lnSpc>
            </a:pPr>
            <a:r>
              <a:rPr lang="en-US" sz="2200" dirty="0"/>
              <a:t>Create an Image Captioning system to provide captions on an image.</a:t>
            </a:r>
            <a:endParaRPr lang="en-US" sz="2200" dirty="0"/>
          </a:p>
          <a:p>
            <a:pPr>
              <a:lnSpc>
                <a:spcPct val="110000"/>
              </a:lnSpc>
            </a:pPr>
            <a:r>
              <a:rPr lang="en-US" sz="2200" dirty="0"/>
              <a:t>Achieve high accuracy and precision in captioning images.</a:t>
            </a:r>
            <a:endParaRPr lang="en-US" sz="2200" dirty="0"/>
          </a:p>
          <a:p>
            <a:pPr>
              <a:lnSpc>
                <a:spcPct val="110000"/>
              </a:lnSpc>
            </a:pPr>
            <a:r>
              <a:rPr lang="en-US" sz="2200" dirty="0"/>
              <a:t>Reduce false positives and negatives to improve precision and recall.</a:t>
            </a:r>
            <a:endParaRPr lang="en-US" sz="2200" dirty="0"/>
          </a:p>
          <a:p>
            <a:pPr>
              <a:lnSpc>
                <a:spcPct val="110000"/>
              </a:lnSpc>
            </a:pPr>
            <a:r>
              <a:rPr lang="en-US" sz="2200" dirty="0"/>
              <a:t>Improve user experience.</a:t>
            </a:r>
            <a:endParaRPr lang="en-US" sz="2200" dirty="0"/>
          </a:p>
          <a:p>
            <a:pPr>
              <a:lnSpc>
                <a:spcPct val="110000"/>
              </a:lnSpc>
            </a:pPr>
            <a:endParaRPr lang="en-US" sz="2200" dirty="0"/>
          </a:p>
          <a:p>
            <a:pPr>
              <a:lnSpc>
                <a:spcPct val="110000"/>
              </a:lnSpc>
            </a:pP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656" y="1097128"/>
            <a:ext cx="8977511" cy="801683"/>
          </a:xfrm>
        </p:spPr>
        <p:txBody>
          <a:bodyPr/>
          <a:lstStyle/>
          <a:p>
            <a:r>
              <a:rPr lang="en-US" b="0" dirty="0">
                <a:ea typeface="+mj-lt"/>
                <a:cs typeface="+mj-lt"/>
              </a:rPr>
              <a:t>Literature Survey</a:t>
            </a:r>
            <a:endParaRPr lang="en-US" dirty="0"/>
          </a:p>
        </p:txBody>
      </p:sp>
      <p:sp>
        <p:nvSpPr>
          <p:cNvPr id="3" name="Content Placeholder 2"/>
          <p:cNvSpPr>
            <a:spLocks noGrp="1"/>
          </p:cNvSpPr>
          <p:nvPr>
            <p:ph idx="1"/>
          </p:nvPr>
        </p:nvSpPr>
        <p:spPr>
          <a:xfrm>
            <a:off x="1266659" y="2045444"/>
            <a:ext cx="9807544" cy="3604426"/>
          </a:xfrm>
        </p:spPr>
        <p:txBody>
          <a:bodyPr vert="horz" lIns="91440" tIns="45720" rIns="91440" bIns="45720" rtlCol="0" anchor="t">
            <a:normAutofit fontScale="70000" lnSpcReduction="20000"/>
          </a:bodyPr>
          <a:lstStyle/>
          <a:p>
            <a:r>
              <a:rPr lang="en-US" dirty="0">
                <a:ea typeface="+mn-lt"/>
                <a:cs typeface="+mn-lt"/>
              </a:rPr>
              <a:t>Anurag et al. [1] proposes a method to automatically generate descriptive textual descriptions for images. This work leverages deep learning techniques, which have significantly advanced the field of image captioning by enabling the learning of complex patterns and representations from large datasets. </a:t>
            </a:r>
            <a:endParaRPr lang="en-US"/>
          </a:p>
          <a:p>
            <a:r>
              <a:rPr lang="en-US">
                <a:ea typeface="+mn-lt"/>
                <a:cs typeface="+mn-lt"/>
              </a:rPr>
              <a:t>Smith and Johnson [2] conducted a comprehensive review of deep learning approaches for image captioning. They analyzed various architectures, training strategies, and evaluation metrics employed in recent studies, providing valuable insights into the state-of-the-art methods in this domain.</a:t>
            </a:r>
            <a:endParaRPr lang="en-US"/>
          </a:p>
          <a:p>
            <a:r>
              <a:rPr lang="en-US">
                <a:ea typeface="+mn-lt"/>
                <a:cs typeface="+mn-lt"/>
              </a:rPr>
              <a:t>Sharma et al. [3] surveyed the advancements in multimodal learning techniques for image captioning tasks. Their review covers fusion strategies for combining visual and textual modalities, as well as the integration of contextual information to enhance caption generation performance. </a:t>
            </a:r>
            <a:endParaRPr lang="en-US"/>
          </a:p>
          <a:p>
            <a:r>
              <a:rPr lang="en-US" dirty="0">
                <a:ea typeface="+mn-lt"/>
                <a:cs typeface="+mn-lt"/>
              </a:rPr>
              <a:t>Chen and Wang [4] presented a systematic literature review on the use of attention mechanisms in image captioning models. They discuss the effectiveness of different attention mechanisms and their impact on improving the quality and coherence of generated captions. </a:t>
            </a:r>
            <a:endParaRPr lang="en-US"/>
          </a:p>
          <a:p>
            <a:r>
              <a:rPr lang="en-US" dirty="0">
                <a:ea typeface="+mn-lt"/>
                <a:cs typeface="+mn-lt"/>
              </a:rPr>
              <a:t>Patel and Gupta [5] conducted a survey on the challenges and limitations of existing image captioning systems. Their work highlights the areas requiring further research, such as improving the diversity and creativity of generated captions, and addressing biases in captioning models. </a:t>
            </a:r>
            <a:endParaRPr lang="en-US"/>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478" y="1137949"/>
            <a:ext cx="8977511" cy="720040"/>
          </a:xfrm>
        </p:spPr>
        <p:txBody>
          <a:bodyPr/>
          <a:lstStyle/>
          <a:p>
            <a:r>
              <a:rPr lang="en-US" b="0" dirty="0">
                <a:ea typeface="+mj-lt"/>
                <a:cs typeface="+mj-lt"/>
              </a:rPr>
              <a:t>Literature Survey</a:t>
            </a:r>
            <a:endParaRPr lang="en-US" dirty="0"/>
          </a:p>
        </p:txBody>
      </p:sp>
      <p:sp>
        <p:nvSpPr>
          <p:cNvPr id="3" name="Content Placeholder 2"/>
          <p:cNvSpPr>
            <a:spLocks noGrp="1"/>
          </p:cNvSpPr>
          <p:nvPr>
            <p:ph idx="1"/>
          </p:nvPr>
        </p:nvSpPr>
        <p:spPr>
          <a:xfrm>
            <a:off x="1307480" y="1882158"/>
            <a:ext cx="9725901" cy="3828944"/>
          </a:xfrm>
        </p:spPr>
        <p:txBody>
          <a:bodyPr vert="horz" lIns="91440" tIns="45720" rIns="91440" bIns="45720" rtlCol="0" anchor="t">
            <a:normAutofit fontScale="77500" lnSpcReduction="20000"/>
          </a:bodyPr>
          <a:lstStyle/>
          <a:p>
            <a:r>
              <a:rPr lang="en-US" dirty="0">
                <a:ea typeface="+mn-lt"/>
                <a:cs typeface="+mn-lt"/>
              </a:rPr>
              <a:t>Li et al. [6] reviewed recent advancements in neural network architectures for image captioning tasks. They compare the performance of convolutional neural networks (CNNs) and recurrent neural networks (RNNs), as well as hybrid models combining both architectures.</a:t>
            </a:r>
            <a:endParaRPr lang="en-US"/>
          </a:p>
          <a:p>
            <a:r>
              <a:rPr lang="en-US" dirty="0" err="1">
                <a:ea typeface="+mn-lt"/>
                <a:cs typeface="+mn-lt"/>
              </a:rPr>
              <a:t>ReWang</a:t>
            </a:r>
            <a:r>
              <a:rPr lang="en-US" dirty="0">
                <a:ea typeface="+mn-lt"/>
                <a:cs typeface="+mn-lt"/>
              </a:rPr>
              <a:t> and Liu [7] conducted a meta-analysis of evaluation metrics used in image captioning research. They assess the strengths and weaknesses of metrics such as BLEU, METEOR, and </a:t>
            </a:r>
            <a:r>
              <a:rPr lang="en-US" dirty="0" err="1">
                <a:ea typeface="+mn-lt"/>
                <a:cs typeface="+mn-lt"/>
              </a:rPr>
              <a:t>CIDEr</a:t>
            </a:r>
            <a:r>
              <a:rPr lang="en-US" dirty="0">
                <a:ea typeface="+mn-lt"/>
                <a:cs typeface="+mn-lt"/>
              </a:rPr>
              <a:t>, providing recommendations for selecting appropriate evaluation criteria.</a:t>
            </a:r>
            <a:endParaRPr lang="en-US" dirty="0"/>
          </a:p>
          <a:p>
            <a:r>
              <a:rPr lang="en-US" dirty="0">
                <a:ea typeface="+mn-lt"/>
                <a:cs typeface="+mn-lt"/>
              </a:rPr>
              <a:t>Das and Das [8] conducted a comparative study of pre-trained language models for image captioning tasks. They evaluate the performance of models such as BERT, GPT, and </a:t>
            </a:r>
            <a:r>
              <a:rPr lang="en-US" dirty="0" err="1">
                <a:ea typeface="+mn-lt"/>
                <a:cs typeface="+mn-lt"/>
              </a:rPr>
              <a:t>XLNet</a:t>
            </a:r>
            <a:r>
              <a:rPr lang="en-US" dirty="0">
                <a:ea typeface="+mn-lt"/>
                <a:cs typeface="+mn-lt"/>
              </a:rPr>
              <a:t> in generating captions, considering factors like model size, computational efficiency, and caption quality.</a:t>
            </a:r>
            <a:endParaRPr lang="en-US"/>
          </a:p>
          <a:p>
            <a:r>
              <a:rPr lang="en-US" dirty="0">
                <a:ea typeface="+mn-lt"/>
                <a:cs typeface="+mn-lt"/>
              </a:rPr>
              <a:t>Zhang et al. [9] surveyed the use of reinforcement learning techniques in image captioning models. They discuss how reinforcement learning can be employed to optimize captioning objectives, addressing challenges such as exposure bias and reward design.</a:t>
            </a:r>
            <a:endParaRPr lang="en-US"/>
          </a:p>
          <a:p>
            <a:r>
              <a:rPr lang="en-US" dirty="0">
                <a:ea typeface="+mn-lt"/>
                <a:cs typeface="+mn-lt"/>
              </a:rPr>
              <a:t>Gupta and Sharma [10] conducted a meta-analysis of datasets commonly used for training and evaluating image captioning models. They analyze the characteristics of datasets such as MSCOCO, Flickr30k, and Visual Genome, highlighting their strengths and limitations for captioning research.</a:t>
            </a:r>
            <a:endParaRPr lang="en-US" dirty="0"/>
          </a:p>
        </p:txBody>
      </p:sp>
    </p:spTree>
  </p:cSld>
  <p:clrMapOvr>
    <a:masterClrMapping/>
  </p:clrMapOvr>
</p:sld>
</file>

<file path=ppt/theme/theme1.xml><?xml version="1.0" encoding="utf-8"?>
<a:theme xmlns:a="http://schemas.openxmlformats.org/drawingml/2006/main" name="LimelightVTI">
  <a:themeElements>
    <a:clrScheme name="AnalogousFromLightSeed_2SEEDS">
      <a:dk1>
        <a:srgbClr val="000000"/>
      </a:dk1>
      <a:lt1>
        <a:srgbClr val="FFFFFF"/>
      </a:lt1>
      <a:dk2>
        <a:srgbClr val="3F2441"/>
      </a:dk2>
      <a:lt2>
        <a:srgbClr val="E2E5E8"/>
      </a:lt2>
      <a:accent1>
        <a:srgbClr val="BA987F"/>
      </a:accent1>
      <a:accent2>
        <a:srgbClr val="C69796"/>
      </a:accent2>
      <a:accent3>
        <a:srgbClr val="A7A17F"/>
      </a:accent3>
      <a:accent4>
        <a:srgbClr val="76ACAC"/>
      </a:accent4>
      <a:accent5>
        <a:srgbClr val="85A5BD"/>
      </a:accent5>
      <a:accent6>
        <a:srgbClr val="7F88BA"/>
      </a:accent6>
      <a:hlink>
        <a:srgbClr val="5B86A6"/>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9344</Words>
  <Application>WPS Presentation</Application>
  <PresentationFormat>Widescreen</PresentationFormat>
  <Paragraphs>154</Paragraphs>
  <Slides>19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19</vt:i4>
      </vt:variant>
    </vt:vector>
  </HeadingPairs>
  <TitlesOfParts>
    <vt:vector size="42" baseType="lpstr">
      <vt:lpstr>Arial</vt:lpstr>
      <vt:lpstr>SimSun</vt:lpstr>
      <vt:lpstr>Wingdings</vt:lpstr>
      <vt:lpstr>Trade Gothic Next Light</vt:lpstr>
      <vt:lpstr>Thonburi</vt:lpstr>
      <vt:lpstr>Arial</vt:lpstr>
      <vt:lpstr>Trade Gothic Next Cond</vt:lpstr>
      <vt:lpstr>苹方-简</vt:lpstr>
      <vt:lpstr>Microsoft YaHei</vt:lpstr>
      <vt:lpstr>汉仪旗黑</vt:lpstr>
      <vt:lpstr>Arial Unicode MS</vt:lpstr>
      <vt:lpstr>Calibri</vt:lpstr>
      <vt:lpstr>Helvetica Neue</vt:lpstr>
      <vt:lpstr>Calibri</vt:lpstr>
      <vt:lpstr>King</vt:lpstr>
      <vt:lpstr>Casper</vt:lpstr>
      <vt:lpstr>Karla</vt:lpstr>
      <vt:lpstr>Times New Roman</vt:lpstr>
      <vt:lpstr>Arial Black</vt:lpstr>
      <vt:lpstr>Roboto</vt:lpstr>
      <vt:lpstr>Trade Gothic Next Light</vt:lpstr>
      <vt:lpstr>宋体-简</vt:lpstr>
      <vt:lpstr>LimelightVTI</vt:lpstr>
      <vt:lpstr>Automatic Image Captioning system</vt:lpstr>
      <vt:lpstr>PowerPoint 演示文稿</vt:lpstr>
      <vt:lpstr>OUTLINE</vt:lpstr>
      <vt:lpstr>Introduction to Project</vt:lpstr>
      <vt:lpstr>Main Tasks:</vt:lpstr>
      <vt:lpstr>Problem Formulation</vt:lpstr>
      <vt:lpstr>Objectives:</vt:lpstr>
      <vt:lpstr>Literature Survey</vt:lpstr>
      <vt:lpstr>Literature Survey</vt:lpstr>
      <vt:lpstr>Methodology used</vt:lpstr>
      <vt:lpstr>PowerPoint 演示文稿</vt:lpstr>
      <vt:lpstr>PowerPoint 演示文稿</vt:lpstr>
      <vt:lpstr>Feature Identification</vt:lpstr>
      <vt:lpstr>Design Selection</vt:lpstr>
      <vt:lpstr>Constraint Identification</vt:lpstr>
      <vt:lpstr>Results and Outputs</vt:lpstr>
      <vt:lpstr>Future Scope</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Ishant kamboj</cp:lastModifiedBy>
  <cp:revision>249</cp:revision>
  <dcterms:created xsi:type="dcterms:W3CDTF">2024-04-26T18:22:05Z</dcterms:created>
  <dcterms:modified xsi:type="dcterms:W3CDTF">2024-04-26T18:22:05Z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1033-5.7.1.8092</vt:lpwstr>
  </property>
</Properties>
</file>